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84AB"/>
    <a:srgbClr val="3800FF"/>
    <a:srgbClr val="6D0000"/>
    <a:srgbClr val="EFAC1D"/>
    <a:srgbClr val="011838"/>
    <a:srgbClr val="0029CC"/>
    <a:srgbClr val="F2E6C2"/>
    <a:srgbClr val="A1986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5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D2105-C8AE-4CAA-A938-AB0508D029B3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130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D2105-C8AE-4CAA-A938-AB0508D029B3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599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D2105-C8AE-4CAA-A938-AB0508D029B3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20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 algn="r">
              <a:defRPr/>
            </a:lvl1pPr>
          </a:lstStyle>
          <a:p>
            <a:r>
              <a:rPr lang="hu-HU" dirty="0"/>
              <a:t>Mintacím szerkesztése</a:t>
            </a: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D2105-C8AE-4CAA-A938-AB0508D029B3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76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D2105-C8AE-4CAA-A938-AB0508D029B3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29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D2105-C8AE-4CAA-A938-AB0508D029B3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59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r">
              <a:defRPr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D2105-C8AE-4CAA-A938-AB0508D029B3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540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>
            <a:extLst>
              <a:ext uri="{FF2B5EF4-FFF2-40B4-BE49-F238E27FC236}">
                <a16:creationId xmlns:a16="http://schemas.microsoft.com/office/drawing/2014/main" id="{078B3DC6-0047-4BF8-B0C4-14CFD4EF8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89370" cy="1968912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u-HU" dirty="0"/>
              <a:t>Mintacím szerkesztése</a:t>
            </a:r>
            <a:endParaRPr lang="en-GB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D2105-C8AE-4CAA-A938-AB0508D029B3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016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D2105-C8AE-4CAA-A938-AB0508D029B3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885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D2105-C8AE-4CAA-A938-AB0508D029B3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710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D2105-C8AE-4CAA-A938-AB0508D029B3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471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25000" t="625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>
            <a:extLst>
              <a:ext uri="{FF2B5EF4-FFF2-40B4-BE49-F238E27FC236}">
                <a16:creationId xmlns:a16="http://schemas.microsoft.com/office/drawing/2014/main" id="{736F58B2-7722-4A68-871D-CCEBC4F5604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89370" cy="1968912"/>
          </a:xfrm>
          <a:prstGeom prst="rect">
            <a:avLst/>
          </a:prstGeom>
        </p:spPr>
      </p:pic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D2105-C8AE-4CAA-A938-AB0508D029B3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2028F-E3DC-4C3B-8EE3-A7F73E6D84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039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1838">
            <a:alpha val="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384429"/>
            <a:ext cx="9144000" cy="2387600"/>
          </a:xfrm>
        </p:spPr>
        <p:txBody>
          <a:bodyPr/>
          <a:lstStyle/>
          <a:p>
            <a:r>
              <a:rPr lang="hu-HU" dirty="0">
                <a:latin typeface="Trajan Pro" panose="02020502050506020301" pitchFamily="18" charset="0"/>
              </a:rPr>
              <a:t>Cím: </a:t>
            </a:r>
            <a:r>
              <a:rPr lang="hu-HU" dirty="0" err="1">
                <a:latin typeface="Trajan Pro" panose="02020502050506020301" pitchFamily="18" charset="0"/>
              </a:rPr>
              <a:t>Trajan</a:t>
            </a:r>
            <a:r>
              <a:rPr lang="hu-HU" dirty="0">
                <a:latin typeface="Trajan Pro" panose="02020502050506020301" pitchFamily="18" charset="0"/>
              </a:rPr>
              <a:t> pro (60)</a:t>
            </a:r>
            <a:endParaRPr lang="en-GB" dirty="0">
              <a:latin typeface="Trajan Pro" panose="02020502050506020301" pitchFamily="18" charset="0"/>
            </a:endParaRPr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4716595"/>
            <a:ext cx="7562850" cy="2141405"/>
          </a:xfrm>
          <a:prstGeom prst="rect">
            <a:avLst/>
          </a:prstGeom>
        </p:spPr>
      </p:pic>
      <p:sp>
        <p:nvSpPr>
          <p:cNvPr id="10" name="Alcím 9"/>
          <p:cNvSpPr>
            <a:spLocks noGrp="1"/>
          </p:cNvSpPr>
          <p:nvPr>
            <p:ph type="subTitle" idx="1"/>
          </p:nvPr>
        </p:nvSpPr>
        <p:spPr>
          <a:xfrm>
            <a:off x="3320715" y="4131535"/>
            <a:ext cx="5550569" cy="1655762"/>
          </a:xfrm>
        </p:spPr>
        <p:txBody>
          <a:bodyPr/>
          <a:lstStyle/>
          <a:p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Előadók neve</a:t>
            </a:r>
          </a:p>
          <a:p>
            <a:r>
              <a:rPr lang="hu-HU" dirty="0" err="1">
                <a:latin typeface="Segoe UI" panose="020B0502040204020203" pitchFamily="34" charset="0"/>
                <a:cs typeface="Segoe UI" panose="020B0502040204020203" pitchFamily="34" charset="0"/>
              </a:rPr>
              <a:t>Segoe</a:t>
            </a:r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 UI</a:t>
            </a:r>
          </a:p>
          <a:p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Méret: 24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5" name="Egyenes összekötő 14"/>
          <p:cNvCxnSpPr/>
          <p:nvPr/>
        </p:nvCxnSpPr>
        <p:spPr>
          <a:xfrm>
            <a:off x="2007476" y="2852239"/>
            <a:ext cx="8177048" cy="16723"/>
          </a:xfrm>
          <a:prstGeom prst="line">
            <a:avLst/>
          </a:prstGeom>
          <a:ln w="76200">
            <a:solidFill>
              <a:srgbClr val="0118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868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38000" t="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87669" y="255286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hu-HU" sz="3600" dirty="0">
                <a:latin typeface="Trajan Pro" panose="02020502050506020301" pitchFamily="18" charset="0"/>
                <a:cs typeface="Segoe UI" panose="020B0502040204020203" pitchFamily="34" charset="0"/>
              </a:rPr>
              <a:t>Dia címe </a:t>
            </a:r>
            <a:br>
              <a:rPr lang="hu-HU" sz="3600" dirty="0">
                <a:latin typeface="Trajan Pro" panose="02020502050506020301" pitchFamily="18" charset="0"/>
                <a:cs typeface="Segoe UI" panose="020B0502040204020203" pitchFamily="34" charset="0"/>
              </a:rPr>
            </a:br>
            <a:r>
              <a:rPr lang="hu-HU" sz="3600" dirty="0">
                <a:latin typeface="Trajan Pro" panose="02020502050506020301" pitchFamily="18" charset="0"/>
                <a:cs typeface="Segoe UI" panose="020B0502040204020203" pitchFamily="34" charset="0"/>
              </a:rPr>
              <a:t>(Font: </a:t>
            </a:r>
            <a:r>
              <a:rPr lang="hu-HU" sz="3600" dirty="0" err="1">
                <a:latin typeface="Trajan Pro" panose="02020502050506020301" pitchFamily="18" charset="0"/>
                <a:cs typeface="Segoe UI" panose="020B0502040204020203" pitchFamily="34" charset="0"/>
              </a:rPr>
              <a:t>Trajan</a:t>
            </a:r>
            <a:r>
              <a:rPr lang="hu-HU" sz="3600" dirty="0">
                <a:latin typeface="Trajan Pro" panose="02020502050506020301" pitchFamily="18" charset="0"/>
                <a:cs typeface="Segoe UI" panose="020B0502040204020203" pitchFamily="34" charset="0"/>
              </a:rPr>
              <a:t> pro, </a:t>
            </a:r>
            <a:r>
              <a:rPr lang="hu-HU" sz="3600" dirty="0" err="1">
                <a:latin typeface="Trajan Pro" panose="02020502050506020301" pitchFamily="18" charset="0"/>
                <a:cs typeface="Segoe UI" panose="020B0502040204020203" pitchFamily="34" charset="0"/>
              </a:rPr>
              <a:t>size</a:t>
            </a:r>
            <a:r>
              <a:rPr lang="hu-HU" sz="3600" dirty="0">
                <a:latin typeface="Trajan Pro" panose="02020502050506020301" pitchFamily="18" charset="0"/>
                <a:cs typeface="Segoe UI" panose="020B0502040204020203" pitchFamily="34" charset="0"/>
              </a:rPr>
              <a:t>: 36-44)  </a:t>
            </a:r>
            <a:endParaRPr lang="en-GB" sz="3600" dirty="0">
              <a:latin typeface="Trajan Pro" panose="02020502050506020301" pitchFamily="18" charset="0"/>
              <a:cs typeface="Segoe UI" panose="020B0502040204020203" pitchFamily="34" charset="0"/>
            </a:endParaRPr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>
          <a:xfrm>
            <a:off x="1187669" y="2171699"/>
            <a:ext cx="10260724" cy="4015773"/>
          </a:xfrm>
        </p:spPr>
        <p:txBody>
          <a:bodyPr/>
          <a:lstStyle/>
          <a:p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Tartalmi rész</a:t>
            </a:r>
          </a:p>
          <a:p>
            <a:pPr lvl="1"/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Betűtípus: </a:t>
            </a:r>
            <a:r>
              <a:rPr lang="hu-HU" dirty="0" err="1">
                <a:latin typeface="Segoe UI" panose="020B0502040204020203" pitchFamily="34" charset="0"/>
                <a:cs typeface="Segoe UI" panose="020B0502040204020203" pitchFamily="34" charset="0"/>
              </a:rPr>
              <a:t>Segoe</a:t>
            </a:r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 UI, Méret: min. 24</a:t>
            </a:r>
          </a:p>
          <a:p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Felső keret kicserélhető kari keretekre (lásd következő dián), méretükön azonban ne változtassunk!</a:t>
            </a:r>
          </a:p>
          <a:p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Illetve ezzel együtt a cím alatti vonal színe is módosítható (7. dián megadott színkódok szerint), illetve a hosszát is lehet igazítani a dia cím kiterjedéséhez mérten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9" name="Egyenes összekötő 8"/>
          <p:cNvCxnSpPr/>
          <p:nvPr/>
        </p:nvCxnSpPr>
        <p:spPr>
          <a:xfrm>
            <a:off x="4014952" y="1580849"/>
            <a:ext cx="8177048" cy="16723"/>
          </a:xfrm>
          <a:prstGeom prst="line">
            <a:avLst/>
          </a:prstGeom>
          <a:ln w="76200">
            <a:solidFill>
              <a:srgbClr val="A198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7439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1187669" y="255286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hu-HU" dirty="0">
                <a:latin typeface="Trajan Pro" panose="02020502050506020301" pitchFamily="18" charset="0"/>
                <a:cs typeface="Segoe UI" panose="020B0502040204020203" pitchFamily="34" charset="0"/>
              </a:rPr>
              <a:t>Tartalom dia - Képek</a:t>
            </a:r>
            <a:endParaRPr lang="en-GB" dirty="0">
              <a:latin typeface="Trajan Pro" panose="02020502050506020301" pitchFamily="18" charset="0"/>
              <a:cs typeface="Segoe UI" panose="020B0502040204020203" pitchFamily="34" charset="0"/>
            </a:endParaRPr>
          </a:p>
        </p:txBody>
      </p:sp>
      <p:sp>
        <p:nvSpPr>
          <p:cNvPr id="5" name="Tartalom helye 5"/>
          <p:cNvSpPr>
            <a:spLocks noGrp="1"/>
          </p:cNvSpPr>
          <p:nvPr>
            <p:ph idx="1"/>
          </p:nvPr>
        </p:nvSpPr>
        <p:spPr>
          <a:xfrm>
            <a:off x="1187669" y="2171699"/>
            <a:ext cx="10260724" cy="4015773"/>
          </a:xfrm>
        </p:spPr>
        <p:txBody>
          <a:bodyPr/>
          <a:lstStyle/>
          <a:p>
            <a:pPr marL="0" indent="0">
              <a:buNone/>
            </a:pPr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Képek beszúrása esetén keret használata javasolt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" name="Egyenes összekötő 6"/>
          <p:cNvCxnSpPr/>
          <p:nvPr/>
        </p:nvCxnSpPr>
        <p:spPr>
          <a:xfrm>
            <a:off x="4876800" y="1580849"/>
            <a:ext cx="7315200" cy="16723"/>
          </a:xfrm>
          <a:prstGeom prst="line">
            <a:avLst/>
          </a:prstGeom>
          <a:ln w="76200">
            <a:solidFill>
              <a:srgbClr val="A198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églalap 7"/>
          <p:cNvSpPr/>
          <p:nvPr/>
        </p:nvSpPr>
        <p:spPr>
          <a:xfrm>
            <a:off x="277142" y="3052906"/>
            <a:ext cx="3476712" cy="2674125"/>
          </a:xfrm>
          <a:prstGeom prst="rect">
            <a:avLst/>
          </a:prstGeom>
          <a:solidFill>
            <a:srgbClr val="011838"/>
          </a:solidFill>
          <a:ln>
            <a:solidFill>
              <a:srgbClr val="011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Picture 2" descr="Fotós tanfolyam ONLINE / Gabor* photographyVeddvelem.h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943" y="3288858"/>
            <a:ext cx="2967236" cy="2227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Ellipszis 10"/>
          <p:cNvSpPr/>
          <p:nvPr/>
        </p:nvSpPr>
        <p:spPr>
          <a:xfrm>
            <a:off x="4154905" y="2842515"/>
            <a:ext cx="3476712" cy="2674125"/>
          </a:xfrm>
          <a:prstGeom prst="ellipse">
            <a:avLst/>
          </a:prstGeom>
          <a:solidFill>
            <a:srgbClr val="A19862"/>
          </a:solidFill>
          <a:ln>
            <a:solidFill>
              <a:srgbClr val="A198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2" descr="Fotós tanfolyam ONLINE / Gabor* photographyVeddvelem.h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9643" y="3065686"/>
            <a:ext cx="2967236" cy="2227782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Kép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0"/>
          <a:stretch/>
        </p:blipFill>
        <p:spPr>
          <a:xfrm>
            <a:off x="7884418" y="2473297"/>
            <a:ext cx="3704757" cy="3030562"/>
          </a:xfrm>
          <a:prstGeom prst="ellipse">
            <a:avLst/>
          </a:prstGeom>
        </p:spPr>
      </p:pic>
      <p:pic>
        <p:nvPicPr>
          <p:cNvPr id="13" name="Picture 2" descr="Fotós tanfolyam ONLINE / Gabor* photographyVeddvelem.h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5469" y="2874687"/>
            <a:ext cx="2967236" cy="2227782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865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églalap 8"/>
          <p:cNvSpPr/>
          <p:nvPr/>
        </p:nvSpPr>
        <p:spPr>
          <a:xfrm>
            <a:off x="3194685" y="4179585"/>
            <a:ext cx="6256422" cy="1363579"/>
          </a:xfrm>
          <a:prstGeom prst="rect">
            <a:avLst/>
          </a:prstGeom>
          <a:solidFill>
            <a:srgbClr val="011838"/>
          </a:solidFill>
          <a:ln>
            <a:solidFill>
              <a:srgbClr val="011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artalom helye 5"/>
          <p:cNvSpPr>
            <a:spLocks noGrp="1"/>
          </p:cNvSpPr>
          <p:nvPr>
            <p:ph idx="1"/>
          </p:nvPr>
        </p:nvSpPr>
        <p:spPr>
          <a:xfrm>
            <a:off x="1187669" y="2171699"/>
            <a:ext cx="10260724" cy="4015773"/>
          </a:xfrm>
        </p:spPr>
        <p:txBody>
          <a:bodyPr/>
          <a:lstStyle/>
          <a:p>
            <a:pPr marL="0" indent="0" algn="ctr">
              <a:buNone/>
            </a:pPr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Fontosabb tartalmak kiemelése történhet félkövér betűk/betűtípusok használatával (</a:t>
            </a:r>
            <a:r>
              <a:rPr lang="hu-HU" b="1" dirty="0" err="1">
                <a:latin typeface="Segoe UI" panose="020B0502040204020203" pitchFamily="34" charset="0"/>
                <a:cs typeface="Segoe UI" panose="020B0502040204020203" pitchFamily="34" charset="0"/>
              </a:rPr>
              <a:t>Segoe</a:t>
            </a:r>
            <a:r>
              <a:rPr lang="hu-HU" b="1" dirty="0">
                <a:latin typeface="Segoe UI" panose="020B0502040204020203" pitchFamily="34" charset="0"/>
                <a:cs typeface="Segoe UI" panose="020B0502040204020203" pitchFamily="34" charset="0"/>
              </a:rPr>
              <a:t> UI</a:t>
            </a:r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hu-HU" dirty="0" err="1">
                <a:latin typeface="Segoe UI Semibold" panose="020B0702040204020203" pitchFamily="34" charset="0"/>
                <a:cs typeface="Segoe UI Semibold" panose="020B0702040204020203" pitchFamily="34" charset="0"/>
              </a:rPr>
              <a:t>Segoi</a:t>
            </a:r>
            <a:r>
              <a:rPr lang="hu-HU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 UI </a:t>
            </a:r>
            <a:r>
              <a:rPr lang="hu-HU" dirty="0" err="1">
                <a:latin typeface="Segoe UI Semibold" panose="020B0702040204020203" pitchFamily="34" charset="0"/>
                <a:cs typeface="Segoe UI Semibold" panose="020B0702040204020203" pitchFamily="34" charset="0"/>
              </a:rPr>
              <a:t>Semibold</a:t>
            </a:r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), </a:t>
            </a:r>
          </a:p>
          <a:p>
            <a:pPr marL="0" indent="0" algn="ctr">
              <a:buNone/>
            </a:pPr>
            <a:endParaRPr lang="hu-HU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ctr">
              <a:buNone/>
            </a:pPr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Illetve</a:t>
            </a:r>
          </a:p>
          <a:p>
            <a:pPr marL="0" indent="0" algn="ctr">
              <a:buNone/>
            </a:pPr>
            <a:endParaRPr lang="hu-HU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ctr">
              <a:buNone/>
            </a:pPr>
            <a:r>
              <a:rPr lang="hu-HU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szövegnek valamilyen hátteret adva.</a:t>
            </a:r>
            <a:endParaRPr lang="en-GB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1187669" y="255286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hu-HU" dirty="0">
                <a:latin typeface="Trajan Pro" panose="02020502050506020301" pitchFamily="18" charset="0"/>
                <a:cs typeface="Segoe UI" panose="020B0502040204020203" pitchFamily="34" charset="0"/>
              </a:rPr>
              <a:t>Tartalom dia</a:t>
            </a:r>
            <a:endParaRPr lang="en-GB" dirty="0">
              <a:latin typeface="Trajan Pro" panose="02020502050506020301" pitchFamily="18" charset="0"/>
              <a:cs typeface="Segoe UI" panose="020B0502040204020203" pitchFamily="34" charset="0"/>
            </a:endParaRPr>
          </a:p>
        </p:txBody>
      </p:sp>
      <p:cxnSp>
        <p:nvCxnSpPr>
          <p:cNvPr id="7" name="Egyenes összekötő 6"/>
          <p:cNvCxnSpPr/>
          <p:nvPr/>
        </p:nvCxnSpPr>
        <p:spPr>
          <a:xfrm>
            <a:off x="6898105" y="1580849"/>
            <a:ext cx="5293895" cy="16723"/>
          </a:xfrm>
          <a:prstGeom prst="line">
            <a:avLst/>
          </a:prstGeom>
          <a:ln w="76200">
            <a:solidFill>
              <a:srgbClr val="A198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171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1187669" y="255286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hu-HU" sz="3600" dirty="0">
                <a:latin typeface="Trajan Pro" panose="02020502050506020301" pitchFamily="18" charset="0"/>
                <a:cs typeface="Segoe UI" panose="020B0502040204020203" pitchFamily="34" charset="0"/>
              </a:rPr>
              <a:t>Felhasználható színek</a:t>
            </a:r>
            <a:endParaRPr lang="en-GB" sz="3600" dirty="0">
              <a:latin typeface="Trajan Pro" panose="02020502050506020301" pitchFamily="18" charset="0"/>
              <a:cs typeface="Segoe UI" panose="020B0502040204020203" pitchFamily="34" charset="0"/>
            </a:endParaRPr>
          </a:p>
        </p:txBody>
      </p:sp>
      <p:sp>
        <p:nvSpPr>
          <p:cNvPr id="5" name="Tartalom helye 5"/>
          <p:cNvSpPr>
            <a:spLocks noGrp="1"/>
          </p:cNvSpPr>
          <p:nvPr>
            <p:ph idx="1"/>
          </p:nvPr>
        </p:nvSpPr>
        <p:spPr>
          <a:xfrm>
            <a:off x="1187669" y="2171699"/>
            <a:ext cx="10260724" cy="4015773"/>
          </a:xfrm>
        </p:spPr>
        <p:txBody>
          <a:bodyPr/>
          <a:lstStyle/>
          <a:p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Pannon Egyetem színei:</a:t>
            </a:r>
          </a:p>
          <a:p>
            <a:pPr lvl="1"/>
            <a:r>
              <a:rPr lang="en-GB" dirty="0" err="1">
                <a:latin typeface="Segoe UI" panose="020B0502040204020203" pitchFamily="34" charset="0"/>
                <a:cs typeface="Segoe UI" panose="020B0502040204020203" pitchFamily="34" charset="0"/>
              </a:rPr>
              <a:t>Sötét</a:t>
            </a:r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dirty="0" err="1">
                <a:latin typeface="Segoe UI" panose="020B0502040204020203" pitchFamily="34" charset="0"/>
                <a:cs typeface="Segoe UI" panose="020B0502040204020203" pitchFamily="34" charset="0"/>
              </a:rPr>
              <a:t>kék</a:t>
            </a:r>
            <a:b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RGB: 1/24/56</a:t>
            </a:r>
            <a:endParaRPr lang="hu-HU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/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Arany</a:t>
            </a:r>
            <a:b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RGB: 161/152/98</a:t>
            </a:r>
          </a:p>
          <a:p>
            <a:pPr lvl="1"/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Világos</a:t>
            </a:r>
            <a:b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RGB: 242/230/194</a:t>
            </a:r>
          </a:p>
          <a:p>
            <a:pPr lvl="1"/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Élénk kék</a:t>
            </a:r>
            <a:b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RGB: 0/41/204</a:t>
            </a:r>
          </a:p>
        </p:txBody>
      </p:sp>
      <p:cxnSp>
        <p:nvCxnSpPr>
          <p:cNvPr id="7" name="Egyenes összekötő 6"/>
          <p:cNvCxnSpPr/>
          <p:nvPr/>
        </p:nvCxnSpPr>
        <p:spPr>
          <a:xfrm>
            <a:off x="5181600" y="1580849"/>
            <a:ext cx="7010400" cy="16723"/>
          </a:xfrm>
          <a:prstGeom prst="line">
            <a:avLst/>
          </a:prstGeom>
          <a:ln w="76200">
            <a:solidFill>
              <a:srgbClr val="A198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églalap 7"/>
          <p:cNvSpPr/>
          <p:nvPr/>
        </p:nvSpPr>
        <p:spPr>
          <a:xfrm>
            <a:off x="5053261" y="2666644"/>
            <a:ext cx="1913623" cy="593558"/>
          </a:xfrm>
          <a:prstGeom prst="rect">
            <a:avLst/>
          </a:prstGeom>
          <a:solidFill>
            <a:srgbClr val="011838"/>
          </a:solidFill>
          <a:ln>
            <a:solidFill>
              <a:srgbClr val="011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églalap 8"/>
          <p:cNvSpPr/>
          <p:nvPr/>
        </p:nvSpPr>
        <p:spPr>
          <a:xfrm>
            <a:off x="5053261" y="3407505"/>
            <a:ext cx="1913623" cy="593558"/>
          </a:xfrm>
          <a:prstGeom prst="rect">
            <a:avLst/>
          </a:prstGeom>
          <a:solidFill>
            <a:srgbClr val="A19862"/>
          </a:solidFill>
          <a:ln>
            <a:solidFill>
              <a:srgbClr val="A198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églalap 9"/>
          <p:cNvSpPr/>
          <p:nvPr/>
        </p:nvSpPr>
        <p:spPr>
          <a:xfrm>
            <a:off x="5053262" y="4151838"/>
            <a:ext cx="1913623" cy="593558"/>
          </a:xfrm>
          <a:prstGeom prst="rect">
            <a:avLst/>
          </a:prstGeom>
          <a:solidFill>
            <a:srgbClr val="F2E6C2"/>
          </a:solidFill>
          <a:ln>
            <a:solidFill>
              <a:srgbClr val="F2E6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églalap 10"/>
          <p:cNvSpPr/>
          <p:nvPr/>
        </p:nvSpPr>
        <p:spPr>
          <a:xfrm>
            <a:off x="5053262" y="4896171"/>
            <a:ext cx="1913623" cy="593558"/>
          </a:xfrm>
          <a:prstGeom prst="rect">
            <a:avLst/>
          </a:prstGeom>
          <a:solidFill>
            <a:srgbClr val="0029CC"/>
          </a:solidFill>
          <a:ln>
            <a:solidFill>
              <a:srgbClr val="002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443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1187669" y="255286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hu-HU" sz="3600" dirty="0">
                <a:latin typeface="Trajan Pro" panose="02020502050506020301" pitchFamily="18" charset="0"/>
                <a:cs typeface="Segoe UI" panose="020B0502040204020203" pitchFamily="34" charset="0"/>
              </a:rPr>
              <a:t>Felhasználható színek</a:t>
            </a:r>
            <a:endParaRPr lang="en-GB" sz="3600" dirty="0">
              <a:latin typeface="Trajan Pro" panose="02020502050506020301" pitchFamily="18" charset="0"/>
              <a:cs typeface="Segoe UI" panose="020B0502040204020203" pitchFamily="34" charset="0"/>
            </a:endParaRPr>
          </a:p>
        </p:txBody>
      </p:sp>
      <p:sp>
        <p:nvSpPr>
          <p:cNvPr id="5" name="Tartalom helye 5"/>
          <p:cNvSpPr>
            <a:spLocks noGrp="1"/>
          </p:cNvSpPr>
          <p:nvPr>
            <p:ph idx="1"/>
          </p:nvPr>
        </p:nvSpPr>
        <p:spPr>
          <a:xfrm>
            <a:off x="1187669" y="2171699"/>
            <a:ext cx="10260724" cy="4015773"/>
          </a:xfrm>
        </p:spPr>
        <p:txBody>
          <a:bodyPr/>
          <a:lstStyle/>
          <a:p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Gazdaságtudományi Kar </a:t>
            </a:r>
          </a:p>
          <a:p>
            <a:pPr lvl="1"/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RGB: 239/172/29</a:t>
            </a:r>
          </a:p>
          <a:p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Mérnöki Kar</a:t>
            </a:r>
          </a:p>
          <a:p>
            <a:pPr lvl="1"/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RGB: 109/0/0</a:t>
            </a:r>
          </a:p>
          <a:p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Műszaki Informatikai Kar</a:t>
            </a:r>
          </a:p>
          <a:p>
            <a:pPr lvl="1"/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RGB: 56/0/255</a:t>
            </a:r>
          </a:p>
          <a:p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Modern Filológiai- és Társadalomtudományi Kar</a:t>
            </a:r>
          </a:p>
          <a:p>
            <a:pPr lvl="1"/>
            <a:r>
              <a:rPr lang="hu-HU" dirty="0">
                <a:latin typeface="Segoe UI" panose="020B0502040204020203" pitchFamily="34" charset="0"/>
                <a:cs typeface="Segoe UI" panose="020B0502040204020203" pitchFamily="34" charset="0"/>
              </a:rPr>
              <a:t>RGB: 86/132/171</a:t>
            </a:r>
          </a:p>
        </p:txBody>
      </p:sp>
      <p:cxnSp>
        <p:nvCxnSpPr>
          <p:cNvPr id="7" name="Egyenes összekötő 6"/>
          <p:cNvCxnSpPr/>
          <p:nvPr/>
        </p:nvCxnSpPr>
        <p:spPr>
          <a:xfrm>
            <a:off x="5293895" y="1580849"/>
            <a:ext cx="6898105" cy="16723"/>
          </a:xfrm>
          <a:prstGeom prst="line">
            <a:avLst/>
          </a:prstGeom>
          <a:ln w="76200">
            <a:solidFill>
              <a:srgbClr val="A198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églalap 7"/>
          <p:cNvSpPr/>
          <p:nvPr/>
        </p:nvSpPr>
        <p:spPr>
          <a:xfrm>
            <a:off x="5743072" y="2280378"/>
            <a:ext cx="1913623" cy="593558"/>
          </a:xfrm>
          <a:prstGeom prst="rect">
            <a:avLst/>
          </a:prstGeom>
          <a:solidFill>
            <a:srgbClr val="EFAC1D"/>
          </a:solidFill>
          <a:ln>
            <a:solidFill>
              <a:srgbClr val="EFAC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églalap 8"/>
          <p:cNvSpPr/>
          <p:nvPr/>
        </p:nvSpPr>
        <p:spPr>
          <a:xfrm>
            <a:off x="5743072" y="3205224"/>
            <a:ext cx="1913623" cy="593558"/>
          </a:xfrm>
          <a:prstGeom prst="rect">
            <a:avLst/>
          </a:prstGeom>
          <a:solidFill>
            <a:srgbClr val="6D0000"/>
          </a:solidFill>
          <a:ln>
            <a:solidFill>
              <a:srgbClr val="6D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églalap 9"/>
          <p:cNvSpPr/>
          <p:nvPr/>
        </p:nvSpPr>
        <p:spPr>
          <a:xfrm>
            <a:off x="5743072" y="5422703"/>
            <a:ext cx="1913623" cy="593558"/>
          </a:xfrm>
          <a:prstGeom prst="rect">
            <a:avLst/>
          </a:prstGeom>
          <a:solidFill>
            <a:srgbClr val="5684AB"/>
          </a:solidFill>
          <a:ln>
            <a:solidFill>
              <a:srgbClr val="5684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églalap 10"/>
          <p:cNvSpPr/>
          <p:nvPr/>
        </p:nvSpPr>
        <p:spPr>
          <a:xfrm>
            <a:off x="5743072" y="4076130"/>
            <a:ext cx="1913623" cy="593558"/>
          </a:xfrm>
          <a:prstGeom prst="rect">
            <a:avLst/>
          </a:prstGeom>
          <a:solidFill>
            <a:srgbClr val="3800FF"/>
          </a:solidFill>
          <a:ln>
            <a:solidFill>
              <a:srgbClr val="38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46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199" y="3443402"/>
            <a:ext cx="10515600" cy="1325563"/>
          </a:xfrm>
        </p:spPr>
        <p:txBody>
          <a:bodyPr/>
          <a:lstStyle/>
          <a:p>
            <a:pPr algn="ctr"/>
            <a:r>
              <a:rPr lang="hu-HU" dirty="0">
                <a:latin typeface="Trajan Pro" panose="02020502050506020301" pitchFamily="18" charset="0"/>
              </a:rPr>
              <a:t>Köszönöm megtisztelő figyelmüket!</a:t>
            </a:r>
            <a:endParaRPr lang="en-GB" dirty="0">
              <a:latin typeface="Trajan Pro" panose="02020502050506020301" pitchFamily="18" charset="0"/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13" y="4845269"/>
            <a:ext cx="3091639" cy="2012731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0"/>
          <a:stretch/>
        </p:blipFill>
        <p:spPr>
          <a:xfrm>
            <a:off x="4060967" y="489143"/>
            <a:ext cx="4070060" cy="2926719"/>
          </a:xfrm>
          <a:prstGeom prst="ellipse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137" y="810974"/>
            <a:ext cx="3450131" cy="2300087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872928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177</Words>
  <Application>Microsoft Office PowerPoint</Application>
  <PresentationFormat>Szélesvásznú</PresentationFormat>
  <Paragraphs>33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Segoe UI</vt:lpstr>
      <vt:lpstr>Segoe UI Semibold</vt:lpstr>
      <vt:lpstr>Trajan Pro</vt:lpstr>
      <vt:lpstr>Office-téma</vt:lpstr>
      <vt:lpstr>Cím: Trajan pro (60)</vt:lpstr>
      <vt:lpstr>Dia címe  (Font: Trajan pro, size: 36-44)  </vt:lpstr>
      <vt:lpstr>Tartalom dia - Képek</vt:lpstr>
      <vt:lpstr>Tartalom dia</vt:lpstr>
      <vt:lpstr>Felhasználható színek</vt:lpstr>
      <vt:lpstr>Felhasználható színek</vt:lpstr>
      <vt:lpstr>Köszönöm megtisztelő figyelmüket!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User</dc:creator>
  <cp:lastModifiedBy>Dr. Domokos Endre</cp:lastModifiedBy>
  <cp:revision>28</cp:revision>
  <dcterms:created xsi:type="dcterms:W3CDTF">2020-11-06T07:57:01Z</dcterms:created>
  <dcterms:modified xsi:type="dcterms:W3CDTF">2020-11-09T13:02:18Z</dcterms:modified>
</cp:coreProperties>
</file>