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2" r:id="rId5"/>
  </p:sldMasterIdLst>
  <p:notesMasterIdLst>
    <p:notesMasterId r:id="rId20"/>
  </p:notesMasterIdLst>
  <p:sldIdLst>
    <p:sldId id="1589" r:id="rId6"/>
    <p:sldId id="1547" r:id="rId7"/>
    <p:sldId id="382" r:id="rId8"/>
    <p:sldId id="1592" r:id="rId9"/>
    <p:sldId id="1591" r:id="rId10"/>
    <p:sldId id="1590" r:id="rId11"/>
    <p:sldId id="1593" r:id="rId12"/>
    <p:sldId id="1594" r:id="rId13"/>
    <p:sldId id="256" r:id="rId14"/>
    <p:sldId id="1596" r:id="rId15"/>
    <p:sldId id="1597" r:id="rId16"/>
    <p:sldId id="1598" r:id="rId17"/>
    <p:sldId id="1546" r:id="rId18"/>
    <p:sldId id="1548"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nabou Jallow" initials="SJ" lastIdx="3" clrIdx="0">
    <p:extLst>
      <p:ext uri="{19B8F6BF-5375-455C-9EA6-DF929625EA0E}">
        <p15:presenceInfo xmlns:p15="http://schemas.microsoft.com/office/powerpoint/2012/main" userId="S::sainabou.jallow@technopolis-group.com::186b8cc1-a967-4941-88c0-42c66f839c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4E064-F150-B146-AAEA-350E1D2A25FD}" v="259" dt="2020-07-20T09:57:29.144"/>
  </p1510:revLst>
</p1510:revInfo>
</file>

<file path=ppt/tableStyles.xml><?xml version="1.0" encoding="utf-8"?>
<a:tblStyleLst xmlns:a="http://schemas.openxmlformats.org/drawingml/2006/main" def="{F8C925F2-96DF-451C-BC5B-D482DD92D192}">
  <a:tblStyle styleId="{F8C925F2-96DF-451C-BC5B-D482DD92D19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746"/>
  </p:normalViewPr>
  <p:slideViewPr>
    <p:cSldViewPr snapToGrid="0">
      <p:cViewPr varScale="1">
        <p:scale>
          <a:sx n="92" d="100"/>
          <a:sy n="92" d="100"/>
        </p:scale>
        <p:origin x="74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2121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97346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58643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242523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96907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110803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314608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45A3FAC-F979-E64D-8E1F-7B37090E3463}" type="slidenum">
              <a:rPr lang="nl-NL" smtClean="0"/>
              <a:t>3</a:t>
            </a:fld>
            <a:endParaRPr lang="nl-NL"/>
          </a:p>
        </p:txBody>
      </p:sp>
    </p:spTree>
    <p:extLst>
      <p:ext uri="{BB962C8B-B14F-4D97-AF65-F5344CB8AC3E}">
        <p14:creationId xmlns:p14="http://schemas.microsoft.com/office/powerpoint/2010/main" val="49315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361305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157563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408136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378547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288350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
        <p:nvSpPr>
          <p:cNvPr id="88" name="Google Shape;88;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EU-India Incubators/ Accelerators</a:t>
            </a:r>
            <a:endParaRPr/>
          </a:p>
        </p:txBody>
      </p:sp>
    </p:spTree>
    <p:extLst>
      <p:ext uri="{BB962C8B-B14F-4D97-AF65-F5344CB8AC3E}">
        <p14:creationId xmlns:p14="http://schemas.microsoft.com/office/powerpoint/2010/main" val="421723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BB9E-1320-B449-9EF6-BF0CAC7F0B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E10C9FD-9B91-5343-BBC7-AA8C49281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6BA282F-303D-ED48-85B9-653EB544E492}"/>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5" name="Footer Placeholder 4">
            <a:extLst>
              <a:ext uri="{FF2B5EF4-FFF2-40B4-BE49-F238E27FC236}">
                <a16:creationId xmlns:a16="http://schemas.microsoft.com/office/drawing/2014/main" id="{2F6A5385-7791-8B41-AA87-7A96B0418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E7EFFA-C168-5546-986C-6397C170DB88}"/>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215810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ECF4-EC5F-F646-BFDA-FB2E089ACCF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7BD3FE-58A6-A94B-87C6-E1C729257F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AB09C7-22C7-5E49-A43D-E428976EDE49}"/>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5" name="Footer Placeholder 4">
            <a:extLst>
              <a:ext uri="{FF2B5EF4-FFF2-40B4-BE49-F238E27FC236}">
                <a16:creationId xmlns:a16="http://schemas.microsoft.com/office/drawing/2014/main" id="{B1B68CE8-6723-6A4E-BF64-4A985BA46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FF5323-B097-7A48-BBB7-C70497672B72}"/>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400437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54FA-4EE0-A341-B28F-DFD25CFECD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140F8AD-C17A-A943-99D0-3EA856AD3A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4F706C-9E7A-D242-8B39-7936CCEDFD53}"/>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5" name="Footer Placeholder 4">
            <a:extLst>
              <a:ext uri="{FF2B5EF4-FFF2-40B4-BE49-F238E27FC236}">
                <a16:creationId xmlns:a16="http://schemas.microsoft.com/office/drawing/2014/main" id="{4DE18B05-16CA-094A-AAEE-B973B7F7A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3ECBE-A9FD-1F44-86CA-A39EA14191A5}"/>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1307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AC0B-9AD2-0449-BE08-B3EE4A26AE4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1574137-7D1B-8541-ACFB-4BFB24D14C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C39785E-3DCD-AC4B-878F-32A74EB587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76FCFF2-42BA-5145-BA39-84D8623857FD}"/>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6" name="Footer Placeholder 5">
            <a:extLst>
              <a:ext uri="{FF2B5EF4-FFF2-40B4-BE49-F238E27FC236}">
                <a16:creationId xmlns:a16="http://schemas.microsoft.com/office/drawing/2014/main" id="{9F445D86-873B-4A48-95C4-59FE327F0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09A16B-1853-0445-8142-A5DF370AFA7E}"/>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20291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0522-2D0D-6544-AF6E-B7DC2A59220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A469D50-A4A5-A746-8029-2E8B874EC2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504F5E-AA7B-914E-B3FC-3AD8342594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4ACBB69-DBB5-7A45-B7F8-3A01B2D8E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BD4285-7B10-554F-8F76-CF15A6DBE0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A2E47D0-93FA-0A46-BAFA-C4D2C66B7BF7}"/>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8" name="Footer Placeholder 7">
            <a:extLst>
              <a:ext uri="{FF2B5EF4-FFF2-40B4-BE49-F238E27FC236}">
                <a16:creationId xmlns:a16="http://schemas.microsoft.com/office/drawing/2014/main" id="{A56ADE68-5C7B-0C4B-8691-2D6EE4EDF0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FC204E-464F-FC45-A172-751E7CB6D661}"/>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227901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A473-CAF3-514C-8DED-1E7E4722DB7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3626C71-CCB8-094C-9263-EB14C064ACC3}"/>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4" name="Footer Placeholder 3">
            <a:extLst>
              <a:ext uri="{FF2B5EF4-FFF2-40B4-BE49-F238E27FC236}">
                <a16:creationId xmlns:a16="http://schemas.microsoft.com/office/drawing/2014/main" id="{891D42A7-2F74-A14F-9E8F-F02D8689E4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69C7E9-B411-714E-819B-A1F925E297BB}"/>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68001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C2B48-2F56-DE40-A205-FF075E934104}"/>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3" name="Footer Placeholder 2">
            <a:extLst>
              <a:ext uri="{FF2B5EF4-FFF2-40B4-BE49-F238E27FC236}">
                <a16:creationId xmlns:a16="http://schemas.microsoft.com/office/drawing/2014/main" id="{F3E14166-CFF4-6F4B-AE18-F3038F7E44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078DB6-AAE3-A24A-8EB3-1F9632EB1A18}"/>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295717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2CCD-9B1B-0E4D-A549-FBA5CEBA7D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FEDE3BE-8BD9-4E4D-AA48-ED6E4307D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2D6BDD7-3B37-8A45-9C8E-84A09BA9A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A6AEB5-B491-5E49-9AEE-638F30E461E5}"/>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6" name="Footer Placeholder 5">
            <a:extLst>
              <a:ext uri="{FF2B5EF4-FFF2-40B4-BE49-F238E27FC236}">
                <a16:creationId xmlns:a16="http://schemas.microsoft.com/office/drawing/2014/main" id="{32170709-63E0-3246-931E-DD605B6D6B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61B097-E387-8245-B634-46546B24F80E}"/>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517154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8B45-F871-1F44-AAC5-02219FF79F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B10D7CA-1AF9-1748-B2D7-B8109A261E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A5F27F-E61F-644B-92C3-304E06961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40355B-39F7-6B4E-A389-CACCA4C39555}"/>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6" name="Footer Placeholder 5">
            <a:extLst>
              <a:ext uri="{FF2B5EF4-FFF2-40B4-BE49-F238E27FC236}">
                <a16:creationId xmlns:a16="http://schemas.microsoft.com/office/drawing/2014/main" id="{06F560E4-75B1-0247-9DEA-FF46596732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8A2E5A-3B77-F042-8951-7177A335718E}"/>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3092439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7B81-5877-D74A-BBDB-EEA8F4A929C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C9C8A54-BCA6-0B44-AE66-B86958F63C0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EC457B-9D57-8D4E-A5C4-64B13F6858DB}"/>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5" name="Footer Placeholder 4">
            <a:extLst>
              <a:ext uri="{FF2B5EF4-FFF2-40B4-BE49-F238E27FC236}">
                <a16:creationId xmlns:a16="http://schemas.microsoft.com/office/drawing/2014/main" id="{9633BB54-E3FE-314F-9E71-723AEDED1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A4409F-CF66-D84B-9EF8-EAC7B936570D}"/>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235164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DC841-5254-1A4C-A540-09CA8F9C2DB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3168F16-4B0B-6443-8BEE-F5C89D7B98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50BF36-E10D-984C-ADD2-7F80277CB3A5}"/>
              </a:ext>
            </a:extLst>
          </p:cNvPr>
          <p:cNvSpPr>
            <a:spLocks noGrp="1"/>
          </p:cNvSpPr>
          <p:nvPr>
            <p:ph type="dt" sz="half" idx="10"/>
          </p:nvPr>
        </p:nvSpPr>
        <p:spPr/>
        <p:txBody>
          <a:bodyPr/>
          <a:lstStyle/>
          <a:p>
            <a:fld id="{F80B87C0-8012-5C44-B89D-D30CF601DEF5}" type="datetimeFigureOut">
              <a:rPr lang="en-GB" smtClean="0"/>
              <a:t>26/08/2020</a:t>
            </a:fld>
            <a:endParaRPr lang="en-GB"/>
          </a:p>
        </p:txBody>
      </p:sp>
      <p:sp>
        <p:nvSpPr>
          <p:cNvPr id="5" name="Footer Placeholder 4">
            <a:extLst>
              <a:ext uri="{FF2B5EF4-FFF2-40B4-BE49-F238E27FC236}">
                <a16:creationId xmlns:a16="http://schemas.microsoft.com/office/drawing/2014/main" id="{B1FBF266-7818-F749-A759-17486F0164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C0366-E3FF-5343-812F-604599D9DDBA}"/>
              </a:ext>
            </a:extLst>
          </p:cNvPr>
          <p:cNvSpPr>
            <a:spLocks noGrp="1"/>
          </p:cNvSpPr>
          <p:nvPr>
            <p:ph type="sldNum" sz="quarter" idx="12"/>
          </p:nvPr>
        </p:nvSpPr>
        <p:spPr/>
        <p:txBody>
          <a:bodyPr/>
          <a:lstStyle/>
          <a:p>
            <a:fld id="{353D8255-465E-7643-B509-F2165D0CBF82}" type="slidenum">
              <a:rPr lang="en-GB" smtClean="0"/>
              <a:t>‹#›</a:t>
            </a:fld>
            <a:endParaRPr lang="en-GB"/>
          </a:p>
        </p:txBody>
      </p:sp>
    </p:spTree>
    <p:extLst>
      <p:ext uri="{BB962C8B-B14F-4D97-AF65-F5344CB8AC3E}">
        <p14:creationId xmlns:p14="http://schemas.microsoft.com/office/powerpoint/2010/main" val="315417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userDrawn="1">
  <p:cSld name="VERTICAL_TITLE_AND_VERTICAL_TEXT">
    <p:spTree>
      <p:nvGrpSpPr>
        <p:cNvPr id="1" name="Shape 78"/>
        <p:cNvGrpSpPr/>
        <p:nvPr/>
      </p:nvGrpSpPr>
      <p:grpSpPr>
        <a:xfrm>
          <a:off x="0" y="0"/>
          <a:ext cx="0" cy="0"/>
          <a:chOff x="0" y="0"/>
          <a:chExt cx="0" cy="0"/>
        </a:xfrm>
      </p:grpSpPr>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 name="Title 1">
            <a:extLst>
              <a:ext uri="{FF2B5EF4-FFF2-40B4-BE49-F238E27FC236}">
                <a16:creationId xmlns:a16="http://schemas.microsoft.com/office/drawing/2014/main" id="{08C9679E-29B7-B240-9B65-5A654C1804FC}"/>
              </a:ext>
            </a:extLst>
          </p:cNvPr>
          <p:cNvSpPr>
            <a:spLocks noGrp="1"/>
          </p:cNvSpPr>
          <p:nvPr>
            <p:ph type="title"/>
          </p:nvPr>
        </p:nvSpPr>
        <p:spPr/>
        <p:txBody>
          <a:bodyPr/>
          <a:lstStyle/>
          <a:p>
            <a:r>
              <a:rPr lang="en-GB"/>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25941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indent="-28575" algn="r">
              <a:buClr>
                <a:srgbClr val="888888"/>
              </a:buClr>
              <a:buSzPct val="25000"/>
              <a:buFont typeface="Calibri"/>
              <a:buNone/>
            </a:pPr>
            <a:fld id="{00000000-1234-1234-1234-123412341234}" type="slidenum">
              <a:rPr lang="en-US" kern="0" smtClean="0">
                <a:latin typeface="Calibri"/>
                <a:ea typeface="Calibri"/>
                <a:cs typeface="Calibri"/>
                <a:sym typeface="Calibri"/>
              </a:rPr>
              <a:pPr indent="-28575" algn="r">
                <a:buClr>
                  <a:srgbClr val="888888"/>
                </a:buClr>
                <a:buSzPct val="25000"/>
                <a:buFont typeface="Calibri"/>
                <a:buNone/>
              </a:pPr>
              <a:t>‹#›</a:t>
            </a:fld>
            <a:endParaRPr lang="en-US" kern="0" dirty="0">
              <a:latin typeface="Calibri"/>
              <a:ea typeface="Calibri"/>
              <a:cs typeface="Calibri"/>
              <a:sym typeface="Calibri"/>
            </a:endParaRPr>
          </a:p>
        </p:txBody>
      </p:sp>
    </p:spTree>
    <p:extLst>
      <p:ext uri="{BB962C8B-B14F-4D97-AF65-F5344CB8AC3E}">
        <p14:creationId xmlns:p14="http://schemas.microsoft.com/office/powerpoint/2010/main" val="227167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 id="2147483657" r:id="rId6"/>
    <p:sldLayoutId id="2147483658" r:id="rId7"/>
    <p:sldLayoutId id="2147483661"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002DC-E587-1C45-9B7E-679B3BE20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AF589DC-D79C-F34F-84CE-4220C2490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9EF044-8EC5-AF4A-8243-C7EA52FA3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B87C0-8012-5C44-B89D-D30CF601DEF5}" type="datetimeFigureOut">
              <a:rPr lang="en-GB" smtClean="0"/>
              <a:t>26/08/2020</a:t>
            </a:fld>
            <a:endParaRPr lang="en-GB"/>
          </a:p>
        </p:txBody>
      </p:sp>
      <p:sp>
        <p:nvSpPr>
          <p:cNvPr id="5" name="Footer Placeholder 4">
            <a:extLst>
              <a:ext uri="{FF2B5EF4-FFF2-40B4-BE49-F238E27FC236}">
                <a16:creationId xmlns:a16="http://schemas.microsoft.com/office/drawing/2014/main" id="{5E2351B5-B5D3-8046-BDF7-28AA6CE09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25BA5B-6E95-E848-83BF-55F2F5E343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D8255-465E-7643-B509-F2165D0CBF82}" type="slidenum">
              <a:rPr lang="en-GB" smtClean="0"/>
              <a:t>‹#›</a:t>
            </a:fld>
            <a:endParaRPr lang="en-GB"/>
          </a:p>
        </p:txBody>
      </p:sp>
    </p:spTree>
    <p:extLst>
      <p:ext uri="{BB962C8B-B14F-4D97-AF65-F5344CB8AC3E}">
        <p14:creationId xmlns:p14="http://schemas.microsoft.com/office/powerpoint/2010/main" val="6675197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astefox.ee/" TargetMode="External"/><Relationship Id="rId13" Type="http://schemas.openxmlformats.org/officeDocument/2006/relationships/hyperlink" Target="https://www.hoali.green/" TargetMode="External"/><Relationship Id="rId18" Type="http://schemas.openxmlformats.org/officeDocument/2006/relationships/hyperlink" Target="https://www.oko.finance/" TargetMode="External"/><Relationship Id="rId3" Type="http://schemas.openxmlformats.org/officeDocument/2006/relationships/image" Target="../media/image1.png"/><Relationship Id="rId21" Type="http://schemas.openxmlformats.org/officeDocument/2006/relationships/hyperlink" Target="http://waste-lab.com/" TargetMode="External"/><Relationship Id="rId7" Type="http://schemas.openxmlformats.org/officeDocument/2006/relationships/hyperlink" Target="http://www.upfood.io/" TargetMode="External"/><Relationship Id="rId12" Type="http://schemas.openxmlformats.org/officeDocument/2006/relationships/hyperlink" Target="https://newcy.fr/" TargetMode="External"/><Relationship Id="rId17" Type="http://schemas.openxmlformats.org/officeDocument/2006/relationships/hyperlink" Target="https://www.cosse-nature.com/" TargetMode="External"/><Relationship Id="rId2" Type="http://schemas.openxmlformats.org/officeDocument/2006/relationships/notesSlide" Target="../notesSlides/notesSlide10.xml"/><Relationship Id="rId16" Type="http://schemas.openxmlformats.org/officeDocument/2006/relationships/hyperlink" Target="http://www.fourmize.com/" TargetMode="External"/><Relationship Id="rId20" Type="http://schemas.openxmlformats.org/officeDocument/2006/relationships/hyperlink" Target="https://www.f4a.icu/" TargetMode="External"/><Relationship Id="rId1" Type="http://schemas.openxmlformats.org/officeDocument/2006/relationships/slideLayout" Target="../slideLayouts/slideLayout8.xml"/><Relationship Id="rId6" Type="http://schemas.openxmlformats.org/officeDocument/2006/relationships/hyperlink" Target="https://smilebin.eu/" TargetMode="External"/><Relationship Id="rId11" Type="http://schemas.openxmlformats.org/officeDocument/2006/relationships/hyperlink" Target="http://www.precifield.com/" TargetMode="External"/><Relationship Id="rId5" Type="http://schemas.openxmlformats.org/officeDocument/2006/relationships/hyperlink" Target="https://www.wanaka.io/" TargetMode="External"/><Relationship Id="rId15" Type="http://schemas.openxmlformats.org/officeDocument/2006/relationships/hyperlink" Target="https://pandobac.com/" TargetMode="External"/><Relationship Id="rId10" Type="http://schemas.openxmlformats.org/officeDocument/2006/relationships/hyperlink" Target="https://crackers-resurrection.com/" TargetMode="External"/><Relationship Id="rId19" Type="http://schemas.openxmlformats.org/officeDocument/2006/relationships/hyperlink" Target="https://www.weo-water.com/" TargetMode="External"/><Relationship Id="rId4" Type="http://schemas.openxmlformats.org/officeDocument/2006/relationships/image" Target="../media/image2.png"/><Relationship Id="rId9" Type="http://schemas.openxmlformats.org/officeDocument/2006/relationships/hyperlink" Target="https://comerso.fr/" TargetMode="External"/><Relationship Id="rId14" Type="http://schemas.openxmlformats.org/officeDocument/2006/relationships/hyperlink" Target="https://les-cuisiniers-solidaires.f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agsmartic.com/" TargetMode="External"/><Relationship Id="rId13" Type="http://schemas.openxmlformats.org/officeDocument/2006/relationships/hyperlink" Target="http://www.newleafdynamic.com/" TargetMode="External"/><Relationship Id="rId18" Type="http://schemas.openxmlformats.org/officeDocument/2006/relationships/hyperlink" Target="http://www.frutunes.com/" TargetMode="External"/><Relationship Id="rId26" Type="http://schemas.openxmlformats.org/officeDocument/2006/relationships/hyperlink" Target="http://www.technifybiz.com/" TargetMode="External"/><Relationship Id="rId3" Type="http://schemas.openxmlformats.org/officeDocument/2006/relationships/image" Target="../media/image1.png"/><Relationship Id="rId21" Type="http://schemas.openxmlformats.org/officeDocument/2006/relationships/hyperlink" Target="http://www.greenjoules.in/" TargetMode="External"/><Relationship Id="rId7" Type="http://schemas.openxmlformats.org/officeDocument/2006/relationships/hyperlink" Target="http://www.bijak.in/" TargetMode="External"/><Relationship Id="rId12" Type="http://schemas.openxmlformats.org/officeDocument/2006/relationships/hyperlink" Target="http://www.absolutefoods.in/" TargetMode="External"/><Relationship Id="rId17" Type="http://schemas.openxmlformats.org/officeDocument/2006/relationships/hyperlink" Target="http://www.iimcip.org/our-network/entrepreneur/details?det=NzIz" TargetMode="External"/><Relationship Id="rId25" Type="http://schemas.openxmlformats.org/officeDocument/2006/relationships/hyperlink" Target="http://www.iimcip.org/our-network/entrepreneur/details?det=MTcy" TargetMode="External"/><Relationship Id="rId2" Type="http://schemas.openxmlformats.org/officeDocument/2006/relationships/notesSlide" Target="../notesSlides/notesSlide11.xml"/><Relationship Id="rId16" Type="http://schemas.openxmlformats.org/officeDocument/2006/relationships/hyperlink" Target="http://www.uniwraps.com/" TargetMode="External"/><Relationship Id="rId20" Type="http://schemas.openxmlformats.org/officeDocument/2006/relationships/hyperlink" Target="http://www.beebasket.in/" TargetMode="External"/><Relationship Id="rId29" Type="http://schemas.openxmlformats.org/officeDocument/2006/relationships/hyperlink" Target="http://www.craste.co/" TargetMode="External"/><Relationship Id="rId1" Type="http://schemas.openxmlformats.org/officeDocument/2006/relationships/slideLayout" Target="../slideLayouts/slideLayout8.xml"/><Relationship Id="rId6" Type="http://schemas.openxmlformats.org/officeDocument/2006/relationships/hyperlink" Target="https://s4stechnologies.com/" TargetMode="External"/><Relationship Id="rId11" Type="http://schemas.openxmlformats.org/officeDocument/2006/relationships/hyperlink" Target="https://www.ai-genix.net/" TargetMode="External"/><Relationship Id="rId24" Type="http://schemas.openxmlformats.org/officeDocument/2006/relationships/hyperlink" Target="http://www.impensuselectronics.com/" TargetMode="External"/><Relationship Id="rId5" Type="http://schemas.openxmlformats.org/officeDocument/2006/relationships/hyperlink" Target="http://www.agastyabuoyant.com/" TargetMode="External"/><Relationship Id="rId15" Type="http://schemas.openxmlformats.org/officeDocument/2006/relationships/hyperlink" Target="http://www.tractorjunction.com/" TargetMode="External"/><Relationship Id="rId23" Type="http://schemas.openxmlformats.org/officeDocument/2006/relationships/hyperlink" Target="http://www.brickcells.com/" TargetMode="External"/><Relationship Id="rId28" Type="http://schemas.openxmlformats.org/officeDocument/2006/relationships/hyperlink" Target="http://www.vasumitra.in/" TargetMode="External"/><Relationship Id="rId10" Type="http://schemas.openxmlformats.org/officeDocument/2006/relationships/hyperlink" Target="http://www.loopworm.in/" TargetMode="External"/><Relationship Id="rId19" Type="http://schemas.openxmlformats.org/officeDocument/2006/relationships/hyperlink" Target="https://www.thenom.in/" TargetMode="External"/><Relationship Id="rId31" Type="http://schemas.openxmlformats.org/officeDocument/2006/relationships/hyperlink" Target="https://www.indiancompany.info/company/yuhansh-farm-solutions-private-limited/" TargetMode="External"/><Relationship Id="rId4" Type="http://schemas.openxmlformats.org/officeDocument/2006/relationships/image" Target="../media/image2.png"/><Relationship Id="rId9" Type="http://schemas.openxmlformats.org/officeDocument/2006/relationships/hyperlink" Target="https://desimati.com/" TargetMode="External"/><Relationship Id="rId14" Type="http://schemas.openxmlformats.org/officeDocument/2006/relationships/hyperlink" Target="http://www.agrilinks.in/" TargetMode="External"/><Relationship Id="rId22" Type="http://schemas.openxmlformats.org/officeDocument/2006/relationships/hyperlink" Target="https://economictimes.indiatimes.com/company/ravikas-automotive-systems-private-/U34300PN2018PTC175792" TargetMode="External"/><Relationship Id="rId27" Type="http://schemas.openxmlformats.org/officeDocument/2006/relationships/hyperlink" Target="http://www.indicold.in/" TargetMode="External"/><Relationship Id="rId30" Type="http://schemas.openxmlformats.org/officeDocument/2006/relationships/hyperlink" Target="http://www.krishitantr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startupeuropeindia.net/eiip/"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24000" y="844993"/>
            <a:ext cx="1103472" cy="830997"/>
          </a:xfrm>
          <a:prstGeom prst="rect">
            <a:avLst/>
          </a:prstGeom>
          <a:noFill/>
          <a:ln>
            <a:noFill/>
          </a:ln>
        </p:spPr>
      </p:pic>
      <p:pic>
        <p:nvPicPr>
          <p:cNvPr id="93" name="Google Shape;93;p13"/>
          <p:cNvPicPr preferRelativeResize="0"/>
          <p:nvPr/>
        </p:nvPicPr>
        <p:blipFill rotWithShape="1">
          <a:blip r:embed="rId4">
            <a:alphaModFix/>
          </a:blip>
          <a:srcRect/>
          <a:stretch/>
        </p:blipFill>
        <p:spPr>
          <a:xfrm>
            <a:off x="9144597"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Europe-India Innovation Partnership</a:t>
            </a:r>
          </a:p>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Thematic Platform for Start-ups </a:t>
            </a:r>
          </a:p>
          <a:p>
            <a:pPr marL="0" marR="0" lvl="0" indent="0" algn="ctr" rtl="0">
              <a:spcBef>
                <a:spcPts val="0"/>
              </a:spcBef>
              <a:spcAft>
                <a:spcPts val="0"/>
              </a:spcAft>
              <a:buNone/>
            </a:pPr>
            <a:endParaRPr lang="en-US" sz="40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b="1" dirty="0">
                <a:solidFill>
                  <a:schemeClr val="dk1"/>
                </a:solidFill>
                <a:latin typeface="Calibri"/>
                <a:ea typeface="Calibri"/>
                <a:cs typeface="Calibri"/>
                <a:sym typeface="Calibri"/>
              </a:rPr>
              <a:t>Food waste</a:t>
            </a:r>
          </a:p>
          <a:p>
            <a:pPr marL="0" marR="0" lvl="0" indent="0" algn="ctr" rtl="0">
              <a:spcBef>
                <a:spcPts val="0"/>
              </a:spcBef>
              <a:spcAft>
                <a:spcPts val="0"/>
              </a:spcAft>
              <a:buNone/>
            </a:pPr>
            <a:endParaRPr lang="en-US" sz="24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lang="en-US" sz="2400" b="1"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80BE1C3-CD48-BB4E-B953-1E8F9DCF9AF6}"/>
              </a:ext>
            </a:extLst>
          </p:cNvPr>
          <p:cNvPicPr>
            <a:picLocks noChangeAspect="1"/>
          </p:cNvPicPr>
          <p:nvPr/>
        </p:nvPicPr>
        <p:blipFill>
          <a:blip r:embed="rId5"/>
          <a:stretch>
            <a:fillRect/>
          </a:stretch>
        </p:blipFill>
        <p:spPr>
          <a:xfrm>
            <a:off x="2565400" y="3236578"/>
            <a:ext cx="7061200" cy="3035300"/>
          </a:xfrm>
          <a:prstGeom prst="rect">
            <a:avLst/>
          </a:prstGeom>
        </p:spPr>
      </p:pic>
    </p:spTree>
    <p:extLst>
      <p:ext uri="{BB962C8B-B14F-4D97-AF65-F5344CB8AC3E}">
        <p14:creationId xmlns:p14="http://schemas.microsoft.com/office/powerpoint/2010/main" val="68116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8950633" y="844994"/>
            <a:ext cx="1185040" cy="737680"/>
          </a:xfrm>
          <a:prstGeom prst="rect">
            <a:avLst/>
          </a:prstGeom>
          <a:noFill/>
          <a:ln>
            <a:noFill/>
          </a:ln>
        </p:spPr>
      </p:pic>
      <p:sp>
        <p:nvSpPr>
          <p:cNvPr id="94" name="Google Shape;94;p13"/>
          <p:cNvSpPr txBox="1"/>
          <p:nvPr/>
        </p:nvSpPr>
        <p:spPr>
          <a:xfrm>
            <a:off x="2936382" y="844995"/>
            <a:ext cx="5885885" cy="7376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EU-India</a:t>
            </a:r>
          </a:p>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Consolidated Food waste </a:t>
            </a:r>
            <a:r>
              <a:rPr lang="en-IN" sz="2400" b="1" i="0" u="none" strike="noStrike" cap="none" dirty="0">
                <a:solidFill>
                  <a:schemeClr val="dk1"/>
                </a:solidFill>
                <a:latin typeface="Calibri"/>
                <a:ea typeface="Calibri"/>
                <a:cs typeface="Calibri"/>
                <a:sym typeface="Calibri"/>
              </a:rPr>
              <a:t>Start-up Deck</a:t>
            </a:r>
            <a:endParaRPr sz="2400" b="1" dirty="0">
              <a:solidFill>
                <a:schemeClr val="dk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435BBD75-558D-CA46-8E5D-8D76732042F1}"/>
              </a:ext>
            </a:extLst>
          </p:cNvPr>
          <p:cNvGraphicFramePr>
            <a:graphicFrameLocks noGrp="1"/>
          </p:cNvGraphicFramePr>
          <p:nvPr>
            <p:extLst>
              <p:ext uri="{D42A27DB-BD31-4B8C-83A1-F6EECF244321}">
                <p14:modId xmlns:p14="http://schemas.microsoft.com/office/powerpoint/2010/main" val="1686117414"/>
              </p:ext>
            </p:extLst>
          </p:nvPr>
        </p:nvGraphicFramePr>
        <p:xfrm>
          <a:off x="202670" y="2593683"/>
          <a:ext cx="5885884" cy="3960000"/>
        </p:xfrm>
        <a:graphic>
          <a:graphicData uri="http://schemas.openxmlformats.org/drawingml/2006/table">
            <a:tbl>
              <a:tblPr firstRow="1" bandRow="1">
                <a:tableStyleId>{5A111915-BE36-4E01-A7E5-04B1672EAD32}</a:tableStyleId>
              </a:tblPr>
              <a:tblGrid>
                <a:gridCol w="2942942">
                  <a:extLst>
                    <a:ext uri="{9D8B030D-6E8A-4147-A177-3AD203B41FA5}">
                      <a16:colId xmlns:a16="http://schemas.microsoft.com/office/drawing/2014/main" val="378811313"/>
                    </a:ext>
                  </a:extLst>
                </a:gridCol>
                <a:gridCol w="2942942">
                  <a:extLst>
                    <a:ext uri="{9D8B030D-6E8A-4147-A177-3AD203B41FA5}">
                      <a16:colId xmlns:a16="http://schemas.microsoft.com/office/drawing/2014/main" val="2773460489"/>
                    </a:ext>
                  </a:extLst>
                </a:gridCol>
              </a:tblGrid>
              <a:tr h="396000">
                <a:tc>
                  <a:txBody>
                    <a:bodyPr/>
                    <a:lstStyle/>
                    <a:p>
                      <a:pPr algn="ctr"/>
                      <a:r>
                        <a:rPr lang="en-GB" sz="1600" dirty="0">
                          <a:latin typeface="Calibri" panose="020F0502020204030204" pitchFamily="34" charset="0"/>
                          <a:cs typeface="Calibri" panose="020F0502020204030204" pitchFamily="34" charset="0"/>
                        </a:rPr>
                        <a:t>Country </a:t>
                      </a:r>
                      <a:endParaRPr lang="en-GB" sz="1600" b="1" dirty="0">
                        <a:latin typeface="Calibri" panose="020F0502020204030204" pitchFamily="34" charset="0"/>
                        <a:cs typeface="Calibri" panose="020F0502020204030204" pitchFamily="34" charset="0"/>
                      </a:endParaRPr>
                    </a:p>
                  </a:txBody>
                  <a:tcPr/>
                </a:tc>
                <a:tc>
                  <a:txBody>
                    <a:bodyPr/>
                    <a:lstStyle/>
                    <a:p>
                      <a:pPr algn="ctr"/>
                      <a:r>
                        <a:rPr lang="en-GB" sz="1600" dirty="0">
                          <a:latin typeface="Calibri" panose="020F0502020204030204" pitchFamily="34" charset="0"/>
                          <a:cs typeface="Calibri" panose="020F0502020204030204" pitchFamily="34" charset="0"/>
                        </a:rPr>
                        <a:t>Start-up</a:t>
                      </a:r>
                      <a:endParaRPr lang="en-GB"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2896121"/>
                  </a:ext>
                </a:extLst>
              </a:tr>
              <a:tr h="396000">
                <a:tc>
                  <a:txBody>
                    <a:bodyPr/>
                    <a:lstStyle/>
                    <a:p>
                      <a:r>
                        <a:rPr lang="en-GB" sz="1400" b="1" dirty="0">
                          <a:latin typeface="Calibri" panose="020F0502020204030204" pitchFamily="34" charset="0"/>
                          <a:cs typeface="Calibri" panose="020F0502020204030204" pitchFamily="34" charset="0"/>
                        </a:rPr>
                        <a:t>Belgium – France – Luxembourg</a:t>
                      </a:r>
                    </a:p>
                  </a:txBody>
                  <a:tcPr/>
                </a:tc>
                <a:tc>
                  <a:txBody>
                    <a:bodyPr/>
                    <a:lstStyle/>
                    <a:p>
                      <a:r>
                        <a:rPr lang="de-DE" sz="1400" u="none" strike="noStrike" cap="none" dirty="0">
                          <a:effectLst/>
                          <a:latin typeface="Calibri" panose="020F0502020204030204" pitchFamily="34" charset="0"/>
                          <a:cs typeface="Calibri" panose="020F0502020204030204" pitchFamily="34" charset="0"/>
                          <a:sym typeface="Arial"/>
                          <a:hlinkClick r:id="rId5"/>
                        </a:rPr>
                        <a:t>WANAKA - </a:t>
                      </a:r>
                      <a:r>
                        <a:rPr lang="de-DE" sz="1400" u="none" strike="noStrike" cap="none" dirty="0" err="1">
                          <a:effectLst/>
                          <a:latin typeface="Calibri" panose="020F0502020204030204" pitchFamily="34" charset="0"/>
                          <a:cs typeface="Calibri" panose="020F0502020204030204" pitchFamily="34" charset="0"/>
                          <a:sym typeface="Arial"/>
                          <a:hlinkClick r:id="rId5"/>
                        </a:rPr>
                        <a:t>Agroptimize</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47107186"/>
                  </a:ext>
                </a:extLst>
              </a:tr>
              <a:tr h="396000">
                <a:tc>
                  <a:txBody>
                    <a:bodyPr/>
                    <a:lstStyle/>
                    <a:p>
                      <a:r>
                        <a:rPr lang="de-DE" sz="1400" b="1" u="none" strike="noStrike" cap="none" dirty="0" err="1">
                          <a:effectLst/>
                          <a:latin typeface="Calibri" panose="020F0502020204030204" pitchFamily="34" charset="0"/>
                          <a:cs typeface="Calibri" panose="020F0502020204030204" pitchFamily="34" charset="0"/>
                          <a:sym typeface="Arial"/>
                        </a:rPr>
                        <a:t>Belgium</a:t>
                      </a:r>
                      <a:r>
                        <a:rPr lang="de-DE" sz="1400" b="1" u="none" strike="noStrike" cap="none" dirty="0">
                          <a:effectLst/>
                          <a:latin typeface="Calibri" panose="020F0502020204030204" pitchFamily="34" charset="0"/>
                          <a:cs typeface="Calibri" panose="020F0502020204030204" pitchFamily="34" charset="0"/>
                          <a:sym typeface="Arial"/>
                        </a:rPr>
                        <a:t>  </a:t>
                      </a:r>
                      <a:r>
                        <a:rPr lang="en-GB" sz="1400" b="1" dirty="0">
                          <a:latin typeface="Calibri" panose="020F0502020204030204" pitchFamily="34" charset="0"/>
                          <a:cs typeface="Calibri" panose="020F0502020204030204" pitchFamily="34" charset="0"/>
                        </a:rPr>
                        <a:t>– </a:t>
                      </a:r>
                      <a:r>
                        <a:rPr lang="de-DE" sz="1400" b="1" u="none" strike="noStrike" cap="none" dirty="0">
                          <a:effectLst/>
                          <a:latin typeface="Calibri" panose="020F0502020204030204" pitchFamily="34" charset="0"/>
                          <a:cs typeface="Calibri" panose="020F0502020204030204" pitchFamily="34" charset="0"/>
                          <a:sym typeface="Arial"/>
                        </a:rPr>
                        <a:t>Luxembourg </a:t>
                      </a:r>
                      <a:endParaRPr lang="en-GB" sz="1400" b="1" dirty="0">
                        <a:latin typeface="Calibri" panose="020F0502020204030204" pitchFamily="34" charset="0"/>
                        <a:cs typeface="Calibri" panose="020F0502020204030204" pitchFamily="34" charset="0"/>
                      </a:endParaRPr>
                    </a:p>
                  </a:txBody>
                  <a:tcPr/>
                </a:tc>
                <a:tc>
                  <a:txBody>
                    <a:bodyPr/>
                    <a:lstStyle/>
                    <a:p>
                      <a:r>
                        <a:rPr lang="de-DE" sz="1400" u="none" strike="noStrike" cap="none" dirty="0" err="1">
                          <a:effectLst/>
                          <a:latin typeface="Calibri" panose="020F0502020204030204" pitchFamily="34" charset="0"/>
                          <a:cs typeface="Calibri" panose="020F0502020204030204" pitchFamily="34" charset="0"/>
                          <a:sym typeface="Arial"/>
                          <a:hlinkClick r:id="rId6"/>
                        </a:rPr>
                        <a:t>SmileBin</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010063"/>
                  </a:ext>
                </a:extLst>
              </a:tr>
              <a:tr h="396000">
                <a:tc>
                  <a:txBody>
                    <a:bodyPr/>
                    <a:lstStyle/>
                    <a:p>
                      <a:r>
                        <a:rPr lang="de-DE" sz="1400" b="1" u="none" strike="noStrike" cap="none" dirty="0" err="1">
                          <a:effectLst/>
                          <a:latin typeface="Calibri" panose="020F0502020204030204" pitchFamily="34" charset="0"/>
                          <a:cs typeface="Calibri" panose="020F0502020204030204" pitchFamily="34" charset="0"/>
                          <a:sym typeface="Arial"/>
                        </a:rPr>
                        <a:t>Denmark</a:t>
                      </a:r>
                      <a:endParaRPr lang="en-GB" sz="1400" b="1" dirty="0">
                        <a:latin typeface="Calibri" panose="020F0502020204030204" pitchFamily="34" charset="0"/>
                        <a:cs typeface="Calibri" panose="020F0502020204030204" pitchFamily="34" charset="0"/>
                      </a:endParaRPr>
                    </a:p>
                  </a:txBody>
                  <a:tcPr/>
                </a:tc>
                <a:tc>
                  <a:txBody>
                    <a:bodyPr/>
                    <a:lstStyle/>
                    <a:p>
                      <a:r>
                        <a:rPr lang="de-DE" sz="1400" u="none" strike="noStrike" cap="none" dirty="0" err="1">
                          <a:effectLst/>
                          <a:latin typeface="Calibri" panose="020F0502020204030204" pitchFamily="34" charset="0"/>
                          <a:cs typeface="Calibri" panose="020F0502020204030204" pitchFamily="34" charset="0"/>
                          <a:sym typeface="Arial"/>
                          <a:hlinkClick r:id="rId7"/>
                        </a:rPr>
                        <a:t>UpFood</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2178112"/>
                  </a:ext>
                </a:extLst>
              </a:tr>
              <a:tr h="396000">
                <a:tc>
                  <a:txBody>
                    <a:bodyPr/>
                    <a:lstStyle/>
                    <a:p>
                      <a:r>
                        <a:rPr lang="de-DE" sz="1400" b="1" u="none" strike="noStrike" cap="none" dirty="0">
                          <a:effectLst/>
                          <a:latin typeface="Calibri" panose="020F0502020204030204" pitchFamily="34" charset="0"/>
                          <a:cs typeface="Calibri" panose="020F0502020204030204" pitchFamily="34" charset="0"/>
                          <a:sym typeface="Arial"/>
                        </a:rPr>
                        <a:t>Estonia</a:t>
                      </a:r>
                      <a:endParaRPr lang="en-GB" sz="1400" b="1" dirty="0">
                        <a:latin typeface="Calibri" panose="020F0502020204030204" pitchFamily="34" charset="0"/>
                        <a:cs typeface="Calibri" panose="020F0502020204030204" pitchFamily="34" charset="0"/>
                      </a:endParaRPr>
                    </a:p>
                  </a:txBody>
                  <a:tcPr/>
                </a:tc>
                <a:tc>
                  <a:txBody>
                    <a:bodyPr/>
                    <a:lstStyle/>
                    <a:p>
                      <a:r>
                        <a:rPr lang="de-DE" sz="1400" u="none" strike="noStrike" cap="none" dirty="0" err="1">
                          <a:effectLst/>
                          <a:latin typeface="Calibri" panose="020F0502020204030204" pitchFamily="34" charset="0"/>
                          <a:cs typeface="Calibri" panose="020F0502020204030204" pitchFamily="34" charset="0"/>
                          <a:sym typeface="Arial"/>
                          <a:hlinkClick r:id="rId8"/>
                        </a:rPr>
                        <a:t>Festera</a:t>
                      </a:r>
                      <a:r>
                        <a:rPr lang="de-DE" sz="1400" u="none" strike="noStrike" cap="none" dirty="0">
                          <a:effectLst/>
                          <a:latin typeface="Calibri" panose="020F0502020204030204" pitchFamily="34" charset="0"/>
                          <a:cs typeface="Calibri" panose="020F0502020204030204" pitchFamily="34" charset="0"/>
                          <a:sym typeface="Arial"/>
                          <a:hlinkClick r:id="rId8"/>
                        </a:rPr>
                        <a:t> </a:t>
                      </a:r>
                      <a:r>
                        <a:rPr lang="de-DE" sz="1400" u="none" strike="noStrike" cap="none" dirty="0" err="1">
                          <a:effectLst/>
                          <a:latin typeface="Calibri" panose="020F0502020204030204" pitchFamily="34" charset="0"/>
                          <a:cs typeface="Calibri" panose="020F0502020204030204" pitchFamily="34" charset="0"/>
                          <a:sym typeface="Arial"/>
                          <a:hlinkClick r:id="rId8"/>
                        </a:rPr>
                        <a:t>Bioboxes</a:t>
                      </a:r>
                      <a:r>
                        <a:rPr lang="de-DE" sz="1400" u="none" strike="noStrike" cap="none" dirty="0">
                          <a:effectLst/>
                          <a:latin typeface="Calibri" panose="020F0502020204030204" pitchFamily="34" charset="0"/>
                          <a:cs typeface="Calibri" panose="020F0502020204030204" pitchFamily="34" charset="0"/>
                          <a:sym typeface="Arial"/>
                          <a:hlinkClick r:id="rId8"/>
                        </a:rPr>
                        <a:t> OÜ (</a:t>
                      </a:r>
                      <a:r>
                        <a:rPr lang="de-DE" sz="1400" u="none" strike="noStrike" cap="none" dirty="0" err="1">
                          <a:effectLst/>
                          <a:latin typeface="Calibri" panose="020F0502020204030204" pitchFamily="34" charset="0"/>
                          <a:cs typeface="Calibri" panose="020F0502020204030204" pitchFamily="34" charset="0"/>
                          <a:sym typeface="Arial"/>
                          <a:hlinkClick r:id="rId8"/>
                        </a:rPr>
                        <a:t>wastefox</a:t>
                      </a:r>
                      <a:r>
                        <a:rPr lang="de-DE" sz="1400" u="none" strike="noStrike" cap="none" dirty="0">
                          <a:effectLst/>
                          <a:latin typeface="Calibri" panose="020F0502020204030204" pitchFamily="34" charset="0"/>
                          <a:cs typeface="Calibri" panose="020F0502020204030204" pitchFamily="34" charset="0"/>
                          <a:sym typeface="Arial"/>
                          <a:hlinkClick r:id="rId8"/>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96017569"/>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r>
                        <a:rPr lang="de-DE" sz="1400" u="none" strike="noStrike" cap="none" dirty="0" err="1">
                          <a:effectLst/>
                          <a:latin typeface="Calibri" panose="020F0502020204030204" pitchFamily="34" charset="0"/>
                          <a:cs typeface="Calibri" panose="020F0502020204030204" pitchFamily="34" charset="0"/>
                          <a:sym typeface="Arial"/>
                          <a:hlinkClick r:id="rId9"/>
                        </a:rPr>
                        <a:t>Comerso</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72498893"/>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r>
                        <a:rPr lang="de-DE" sz="1400" u="none" strike="noStrike" cap="none" dirty="0" err="1">
                          <a:effectLst/>
                          <a:latin typeface="Calibri" panose="020F0502020204030204" pitchFamily="34" charset="0"/>
                          <a:cs typeface="Calibri" panose="020F0502020204030204" pitchFamily="34" charset="0"/>
                          <a:sym typeface="Arial"/>
                          <a:hlinkClick r:id="rId10"/>
                        </a:rPr>
                        <a:t>Résurrection</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2515827"/>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r>
                        <a:rPr lang="de-DE" sz="1400" u="none" strike="noStrike" cap="none" dirty="0">
                          <a:effectLst/>
                          <a:latin typeface="Calibri" panose="020F0502020204030204" pitchFamily="34" charset="0"/>
                          <a:cs typeface="Calibri" panose="020F0502020204030204" pitchFamily="34" charset="0"/>
                          <a:sym typeface="Arial"/>
                          <a:hlinkClick r:id="rId11"/>
                        </a:rPr>
                        <a:t>PRECIFIELD</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0970672"/>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r>
                        <a:rPr lang="de-DE" sz="1400" u="none" strike="noStrike" cap="none" dirty="0" err="1">
                          <a:effectLst/>
                          <a:latin typeface="Calibri" panose="020F0502020204030204" pitchFamily="34" charset="0"/>
                          <a:cs typeface="Calibri" panose="020F0502020204030204" pitchFamily="34" charset="0"/>
                          <a:sym typeface="Arial"/>
                          <a:hlinkClick r:id="rId12"/>
                        </a:rPr>
                        <a:t>Newcy</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84411719"/>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r>
                        <a:rPr lang="de-DE" sz="1400" u="none" strike="noStrike" cap="none" dirty="0" err="1">
                          <a:effectLst/>
                          <a:latin typeface="Calibri" panose="020F0502020204030204" pitchFamily="34" charset="0"/>
                          <a:cs typeface="Calibri" panose="020F0502020204030204" pitchFamily="34" charset="0"/>
                          <a:sym typeface="Arial"/>
                          <a:hlinkClick r:id="rId13"/>
                        </a:rPr>
                        <a:t>Hoali</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83273942"/>
                  </a:ext>
                </a:extLst>
              </a:tr>
            </a:tbl>
          </a:graphicData>
        </a:graphic>
      </p:graphicFrame>
      <p:sp>
        <p:nvSpPr>
          <p:cNvPr id="4" name="TextBox 3">
            <a:extLst>
              <a:ext uri="{FF2B5EF4-FFF2-40B4-BE49-F238E27FC236}">
                <a16:creationId xmlns:a16="http://schemas.microsoft.com/office/drawing/2014/main" id="{16AF6BA6-01FF-6349-B64B-A03EA518AC71}"/>
              </a:ext>
            </a:extLst>
          </p:cNvPr>
          <p:cNvSpPr txBox="1"/>
          <p:nvPr/>
        </p:nvSpPr>
        <p:spPr>
          <a:xfrm>
            <a:off x="4296469" y="1948652"/>
            <a:ext cx="3599062" cy="477054"/>
          </a:xfrm>
          <a:prstGeom prst="rect">
            <a:avLst/>
          </a:prstGeom>
          <a:noFill/>
        </p:spPr>
        <p:txBody>
          <a:bodyPr wrap="none" rtlCol="0">
            <a:spAutoFit/>
          </a:bodyPr>
          <a:lstStyle/>
          <a:p>
            <a:r>
              <a:rPr lang="en-GB" sz="2500" b="1" dirty="0">
                <a:latin typeface="Calibri" panose="020F0502020204030204" pitchFamily="34" charset="0"/>
                <a:cs typeface="Calibri" panose="020F0502020204030204" pitchFamily="34" charset="0"/>
              </a:rPr>
              <a:t>List of European start-ups</a:t>
            </a:r>
          </a:p>
        </p:txBody>
      </p:sp>
      <p:graphicFrame>
        <p:nvGraphicFramePr>
          <p:cNvPr id="5" name="Table 4">
            <a:extLst>
              <a:ext uri="{FF2B5EF4-FFF2-40B4-BE49-F238E27FC236}">
                <a16:creationId xmlns:a16="http://schemas.microsoft.com/office/drawing/2014/main" id="{D76C465C-4427-1649-9F79-40FF69D70120}"/>
              </a:ext>
            </a:extLst>
          </p:cNvPr>
          <p:cNvGraphicFramePr>
            <a:graphicFrameLocks noGrp="1"/>
          </p:cNvGraphicFramePr>
          <p:nvPr>
            <p:extLst>
              <p:ext uri="{D42A27DB-BD31-4B8C-83A1-F6EECF244321}">
                <p14:modId xmlns:p14="http://schemas.microsoft.com/office/powerpoint/2010/main" val="62924663"/>
              </p:ext>
            </p:extLst>
          </p:nvPr>
        </p:nvGraphicFramePr>
        <p:xfrm>
          <a:off x="6301330" y="2593683"/>
          <a:ext cx="5688000" cy="3564000"/>
        </p:xfrm>
        <a:graphic>
          <a:graphicData uri="http://schemas.openxmlformats.org/drawingml/2006/table">
            <a:tbl>
              <a:tblPr firstRow="1" bandRow="1">
                <a:tableStyleId>{5A111915-BE36-4E01-A7E5-04B1672EAD32}</a:tableStyleId>
              </a:tblPr>
              <a:tblGrid>
                <a:gridCol w="2844000">
                  <a:extLst>
                    <a:ext uri="{9D8B030D-6E8A-4147-A177-3AD203B41FA5}">
                      <a16:colId xmlns:a16="http://schemas.microsoft.com/office/drawing/2014/main" val="3414335060"/>
                    </a:ext>
                  </a:extLst>
                </a:gridCol>
                <a:gridCol w="2844000">
                  <a:extLst>
                    <a:ext uri="{9D8B030D-6E8A-4147-A177-3AD203B41FA5}">
                      <a16:colId xmlns:a16="http://schemas.microsoft.com/office/drawing/2014/main" val="2874297618"/>
                    </a:ext>
                  </a:extLst>
                </a:gridCol>
              </a:tblGrid>
              <a:tr h="396000">
                <a:tc>
                  <a:txBody>
                    <a:bodyPr/>
                    <a:lstStyle/>
                    <a:p>
                      <a:pPr algn="ctr"/>
                      <a:r>
                        <a:rPr lang="en-GB" sz="1400" dirty="0">
                          <a:latin typeface="Calibri" panose="020F0502020204030204" pitchFamily="34" charset="0"/>
                          <a:cs typeface="Calibri" panose="020F0502020204030204" pitchFamily="34" charset="0"/>
                        </a:rPr>
                        <a:t>Country</a:t>
                      </a:r>
                    </a:p>
                  </a:txBody>
                  <a:tcPr/>
                </a:tc>
                <a:tc>
                  <a:txBody>
                    <a:bodyPr/>
                    <a:lstStyle/>
                    <a:p>
                      <a:pPr algn="ctr"/>
                      <a:r>
                        <a:rPr lang="en-GB" sz="1400" dirty="0">
                          <a:latin typeface="Calibri" panose="020F0502020204030204" pitchFamily="34" charset="0"/>
                          <a:cs typeface="Calibri" panose="020F0502020204030204" pitchFamily="34" charset="0"/>
                        </a:rPr>
                        <a:t>Start-up</a:t>
                      </a:r>
                    </a:p>
                  </a:txBody>
                  <a:tcPr/>
                </a:tc>
                <a:extLst>
                  <a:ext uri="{0D108BD9-81ED-4DB2-BD59-A6C34878D82A}">
                    <a16:rowId xmlns:a16="http://schemas.microsoft.com/office/drawing/2014/main" val="3297433088"/>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r>
                        <a:rPr lang="de-DE" sz="1400" u="none" strike="noStrike" cap="none" dirty="0">
                          <a:effectLst/>
                          <a:latin typeface="Calibri" panose="020F0502020204030204" pitchFamily="34" charset="0"/>
                          <a:cs typeface="Calibri" panose="020F0502020204030204" pitchFamily="34" charset="0"/>
                          <a:sym typeface="Arial"/>
                          <a:hlinkClick r:id="rId14"/>
                        </a:rPr>
                        <a:t>Les cuisiniers solidaires</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6294712"/>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hlinkClick r:id="rId15"/>
                        </a:rPr>
                        <a:t>Pandobac</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72384130"/>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r>
                        <a:rPr lang="de-DE" sz="1400" b="0" i="0" u="none" strike="noStrike" cap="none" dirty="0" err="1">
                          <a:solidFill>
                            <a:schemeClr val="tx1"/>
                          </a:solidFill>
                          <a:effectLst/>
                          <a:latin typeface="Calibri" panose="020F0502020204030204" pitchFamily="34" charset="0"/>
                          <a:ea typeface="+mn-ea"/>
                          <a:cs typeface="Calibri" panose="020F0502020204030204" pitchFamily="34" charset="0"/>
                          <a:sym typeface="Arial"/>
                          <a:hlinkClick r:id="rId16"/>
                        </a:rPr>
                        <a:t>Fourmize</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9112631"/>
                  </a:ext>
                </a:extLst>
              </a:tr>
              <a:tr h="396000">
                <a:tc>
                  <a:txBody>
                    <a:bodyPr/>
                    <a:lstStyle/>
                    <a:p>
                      <a:r>
                        <a:rPr lang="en-GB" sz="1400" b="1" dirty="0">
                          <a:latin typeface="Calibri" panose="020F0502020204030204" pitchFamily="34" charset="0"/>
                          <a:cs typeface="Calibri" panose="020F0502020204030204" pitchFamily="34" charset="0"/>
                        </a:rPr>
                        <a:t>France</a:t>
                      </a:r>
                    </a:p>
                  </a:txBody>
                  <a:tcPr/>
                </a:tc>
                <a:tc>
                  <a:txBody>
                    <a:bodyPr/>
                    <a:lstStyle/>
                    <a:p>
                      <a:r>
                        <a:rPr lang="de-DE" sz="1400" b="0" i="0" u="none" strike="noStrike" cap="none" dirty="0" err="1">
                          <a:solidFill>
                            <a:schemeClr val="tx1"/>
                          </a:solidFill>
                          <a:effectLst/>
                          <a:latin typeface="Calibri" panose="020F0502020204030204" pitchFamily="34" charset="0"/>
                          <a:ea typeface="+mn-ea"/>
                          <a:cs typeface="Calibri" panose="020F0502020204030204" pitchFamily="34" charset="0"/>
                          <a:sym typeface="Arial"/>
                          <a:hlinkClick r:id="rId17"/>
                        </a:rPr>
                        <a:t>Cosse</a:t>
                      </a:r>
                      <a:r>
                        <a:rPr lang="de-DE"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hlinkClick r:id="rId17"/>
                        </a:rPr>
                        <a:t> </a:t>
                      </a:r>
                      <a:r>
                        <a:rPr lang="de-DE" sz="1400" b="0" i="0" u="none" strike="noStrike" cap="none" dirty="0" err="1">
                          <a:solidFill>
                            <a:schemeClr val="tx1"/>
                          </a:solidFill>
                          <a:effectLst/>
                          <a:latin typeface="Calibri" panose="020F0502020204030204" pitchFamily="34" charset="0"/>
                          <a:ea typeface="+mn-ea"/>
                          <a:cs typeface="Calibri" panose="020F0502020204030204" pitchFamily="34" charset="0"/>
                          <a:sym typeface="Arial"/>
                          <a:hlinkClick r:id="rId17"/>
                        </a:rPr>
                        <a:t>nature</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89438709"/>
                  </a:ext>
                </a:extLst>
              </a:tr>
              <a:tr h="396000">
                <a:tc>
                  <a:txBody>
                    <a:bodyPr/>
                    <a:lstStyle/>
                    <a:p>
                      <a:r>
                        <a:rPr lang="en-GB" sz="1400" b="1" dirty="0">
                          <a:latin typeface="Calibri" panose="020F0502020204030204" pitchFamily="34" charset="0"/>
                          <a:cs typeface="Calibri" panose="020F0502020204030204" pitchFamily="34" charset="0"/>
                        </a:rPr>
                        <a:t>Luxembourg</a:t>
                      </a:r>
                    </a:p>
                  </a:txBody>
                  <a:tcPr/>
                </a:tc>
                <a:tc>
                  <a:txBody>
                    <a:bodyPr/>
                    <a:lstStyle/>
                    <a:p>
                      <a:r>
                        <a:rPr lang="de-DE"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hlinkClick r:id="rId18"/>
                        </a:rPr>
                        <a:t>OKO </a:t>
                      </a:r>
                      <a:r>
                        <a:rPr lang="de-DE" sz="1400" b="0" i="0" u="none" strike="noStrike" cap="none" dirty="0" err="1">
                          <a:solidFill>
                            <a:schemeClr val="tx1"/>
                          </a:solidFill>
                          <a:effectLst/>
                          <a:latin typeface="Calibri" panose="020F0502020204030204" pitchFamily="34" charset="0"/>
                          <a:ea typeface="+mn-ea"/>
                          <a:cs typeface="Calibri" panose="020F0502020204030204" pitchFamily="34" charset="0"/>
                          <a:sym typeface="Arial"/>
                          <a:hlinkClick r:id="rId18"/>
                        </a:rPr>
                        <a:t>Finance</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57379943"/>
                  </a:ext>
                </a:extLst>
              </a:tr>
              <a:tr h="396000">
                <a:tc>
                  <a:txBody>
                    <a:bodyPr/>
                    <a:lstStyle/>
                    <a:p>
                      <a:r>
                        <a:rPr lang="en-GB" sz="1400" b="1" dirty="0">
                          <a:latin typeface="Calibri" panose="020F0502020204030204" pitchFamily="34" charset="0"/>
                          <a:cs typeface="Calibri" panose="020F0502020204030204" pitchFamily="34" charset="0"/>
                        </a:rPr>
                        <a:t>Luxembourg</a:t>
                      </a:r>
                    </a:p>
                  </a:txBody>
                  <a:tcPr/>
                </a:tc>
                <a:tc>
                  <a:txBody>
                    <a:bodyPr/>
                    <a:lstStyle/>
                    <a:p>
                      <a:r>
                        <a:rPr lang="de-DE"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hlinkClick r:id="rId19"/>
                        </a:rPr>
                        <a:t>WEO</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45005743"/>
                  </a:ext>
                </a:extLst>
              </a:tr>
              <a:tr h="396000">
                <a:tc>
                  <a:txBody>
                    <a:bodyPr/>
                    <a:lstStyle/>
                    <a:p>
                      <a:r>
                        <a:rPr lang="en-GB" sz="1400" b="1" dirty="0">
                          <a:latin typeface="Calibri" panose="020F0502020204030204" pitchFamily="34" charset="0"/>
                          <a:cs typeface="Calibri" panose="020F0502020204030204" pitchFamily="34" charset="0"/>
                        </a:rPr>
                        <a:t>Luxembourg</a:t>
                      </a:r>
                    </a:p>
                  </a:txBody>
                  <a:tcPr/>
                </a:tc>
                <a:tc>
                  <a:txBody>
                    <a:bodyPr/>
                    <a:lstStyle/>
                    <a:p>
                      <a:r>
                        <a:rPr lang="de-DE"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hlinkClick r:id="rId20"/>
                        </a:rPr>
                        <a:t>Food4all</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89263185"/>
                  </a:ext>
                </a:extLst>
              </a:tr>
              <a:tr h="396000">
                <a:tc>
                  <a:txBody>
                    <a:bodyPr/>
                    <a:lstStyle/>
                    <a:p>
                      <a:r>
                        <a:rPr lang="en-GB" sz="1400" b="1" dirty="0">
                          <a:latin typeface="Calibri" panose="020F0502020204030204" pitchFamily="34" charset="0"/>
                          <a:cs typeface="Calibri" panose="020F0502020204030204" pitchFamily="34" charset="0"/>
                        </a:rPr>
                        <a:t>Poland</a:t>
                      </a:r>
                    </a:p>
                  </a:txBody>
                  <a:tcPr/>
                </a:tc>
                <a:tc>
                  <a:txBody>
                    <a:bodyPr/>
                    <a:lstStyle/>
                    <a:p>
                      <a:r>
                        <a:rPr lang="de-DE" sz="1400" b="0" i="0" u="none" strike="noStrike" cap="none" dirty="0" err="1">
                          <a:solidFill>
                            <a:schemeClr val="tx1"/>
                          </a:solidFill>
                          <a:effectLst/>
                          <a:latin typeface="Calibri" panose="020F0502020204030204" pitchFamily="34" charset="0"/>
                          <a:ea typeface="+mn-ea"/>
                          <a:cs typeface="Calibri" panose="020F0502020204030204" pitchFamily="34" charset="0"/>
                          <a:sym typeface="Arial"/>
                          <a:hlinkClick r:id="rId21"/>
                        </a:rPr>
                        <a:t>Waste</a:t>
                      </a:r>
                      <a:r>
                        <a:rPr lang="de-DE"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hlinkClick r:id="rId21"/>
                        </a:rPr>
                        <a:t>-Lab </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83871185"/>
                  </a:ext>
                </a:extLst>
              </a:tr>
            </a:tbl>
          </a:graphicData>
        </a:graphic>
      </p:graphicFrame>
    </p:spTree>
    <p:extLst>
      <p:ext uri="{BB962C8B-B14F-4D97-AF65-F5344CB8AC3E}">
        <p14:creationId xmlns:p14="http://schemas.microsoft.com/office/powerpoint/2010/main" val="384303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18658" y="631315"/>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8995547" y="631315"/>
            <a:ext cx="1032266" cy="737680"/>
          </a:xfrm>
          <a:prstGeom prst="rect">
            <a:avLst/>
          </a:prstGeom>
          <a:noFill/>
          <a:ln>
            <a:noFill/>
          </a:ln>
        </p:spPr>
      </p:pic>
      <p:sp>
        <p:nvSpPr>
          <p:cNvPr id="94" name="Google Shape;94;p13"/>
          <p:cNvSpPr txBox="1"/>
          <p:nvPr/>
        </p:nvSpPr>
        <p:spPr>
          <a:xfrm>
            <a:off x="2944771" y="490638"/>
            <a:ext cx="5885885" cy="7376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EU-India</a:t>
            </a:r>
          </a:p>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Consolidated Food waste </a:t>
            </a:r>
            <a:r>
              <a:rPr lang="en-IN" sz="2400" b="1" i="0" u="none" strike="noStrike" cap="none" dirty="0">
                <a:solidFill>
                  <a:schemeClr val="dk1"/>
                </a:solidFill>
                <a:latin typeface="Calibri"/>
                <a:ea typeface="Calibri"/>
                <a:cs typeface="Calibri"/>
                <a:sym typeface="Calibri"/>
              </a:rPr>
              <a:t>Start-up Deck</a:t>
            </a:r>
            <a:endParaRPr sz="2400" b="1" dirty="0">
              <a:solidFill>
                <a:schemeClr val="dk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435BBD75-558D-CA46-8E5D-8D76732042F1}"/>
              </a:ext>
            </a:extLst>
          </p:cNvPr>
          <p:cNvGraphicFramePr>
            <a:graphicFrameLocks noGrp="1"/>
          </p:cNvGraphicFramePr>
          <p:nvPr>
            <p:extLst>
              <p:ext uri="{D42A27DB-BD31-4B8C-83A1-F6EECF244321}">
                <p14:modId xmlns:p14="http://schemas.microsoft.com/office/powerpoint/2010/main" val="1851467037"/>
              </p:ext>
            </p:extLst>
          </p:nvPr>
        </p:nvGraphicFramePr>
        <p:xfrm>
          <a:off x="295422" y="2020428"/>
          <a:ext cx="11760591" cy="4754880"/>
        </p:xfrm>
        <a:graphic>
          <a:graphicData uri="http://schemas.openxmlformats.org/drawingml/2006/table">
            <a:tbl>
              <a:tblPr firstRow="1" bandRow="1">
                <a:tableStyleId>{72833802-FEF1-4C79-8D5D-14CF1EAF98D9}</a:tableStyleId>
              </a:tblPr>
              <a:tblGrid>
                <a:gridCol w="3920197">
                  <a:extLst>
                    <a:ext uri="{9D8B030D-6E8A-4147-A177-3AD203B41FA5}">
                      <a16:colId xmlns:a16="http://schemas.microsoft.com/office/drawing/2014/main" val="378811313"/>
                    </a:ext>
                  </a:extLst>
                </a:gridCol>
                <a:gridCol w="3920197">
                  <a:extLst>
                    <a:ext uri="{9D8B030D-6E8A-4147-A177-3AD203B41FA5}">
                      <a16:colId xmlns:a16="http://schemas.microsoft.com/office/drawing/2014/main" val="2773460489"/>
                    </a:ext>
                  </a:extLst>
                </a:gridCol>
                <a:gridCol w="3920197">
                  <a:extLst>
                    <a:ext uri="{9D8B030D-6E8A-4147-A177-3AD203B41FA5}">
                      <a16:colId xmlns:a16="http://schemas.microsoft.com/office/drawing/2014/main" val="4055264981"/>
                    </a:ext>
                  </a:extLst>
                </a:gridCol>
              </a:tblGrid>
              <a:tr h="298829">
                <a:tc gridSpan="3">
                  <a:txBody>
                    <a:bodyPr/>
                    <a:lstStyle/>
                    <a:p>
                      <a:pPr algn="ctr"/>
                      <a:r>
                        <a:rPr lang="en-GB" sz="1400" dirty="0">
                          <a:latin typeface="Calibri" panose="020F0502020204030204" pitchFamily="34" charset="0"/>
                          <a:cs typeface="Calibri" panose="020F0502020204030204" pitchFamily="34" charset="0"/>
                        </a:rPr>
                        <a:t>Start-up</a:t>
                      </a:r>
                      <a:endParaRPr lang="en-GB" sz="1400" b="1" dirty="0">
                        <a:latin typeface="Calibri" panose="020F0502020204030204" pitchFamily="34" charset="0"/>
                        <a:cs typeface="Calibri" panose="020F0502020204030204" pitchFamily="34" charset="0"/>
                      </a:endParaRPr>
                    </a:p>
                  </a:txBody>
                  <a:tcPr/>
                </a:tc>
                <a:tc hMerge="1">
                  <a:txBody>
                    <a:bodyPr/>
                    <a:lstStyle/>
                    <a:p>
                      <a:pPr algn="ctr"/>
                      <a:endParaRPr lang="en-GB" dirty="0"/>
                    </a:p>
                  </a:txBody>
                  <a:tcPr/>
                </a:tc>
                <a:tc hMerge="1">
                  <a:txBody>
                    <a:bodyPr/>
                    <a:lstStyle/>
                    <a:p>
                      <a:endParaRPr lang="en-GB" dirty="0"/>
                    </a:p>
                  </a:txBody>
                  <a:tcPr/>
                </a:tc>
                <a:extLst>
                  <a:ext uri="{0D108BD9-81ED-4DB2-BD59-A6C34878D82A}">
                    <a16:rowId xmlns:a16="http://schemas.microsoft.com/office/drawing/2014/main" val="3012896121"/>
                  </a:ext>
                </a:extLst>
              </a:tr>
              <a:tr h="298829">
                <a:tc>
                  <a:txBody>
                    <a:bodyPr/>
                    <a:lstStyle/>
                    <a:p>
                      <a:r>
                        <a:rPr lang="en-GB" sz="1400" b="0" dirty="0">
                          <a:latin typeface="Calibri" panose="020F0502020204030204" pitchFamily="34" charset="0"/>
                          <a:cs typeface="Calibri" panose="020F0502020204030204" pitchFamily="34" charset="0"/>
                          <a:hlinkClick r:id="rId5"/>
                        </a:rPr>
                        <a:t>Agastya Buoyant </a:t>
                      </a:r>
                      <a:r>
                        <a:rPr lang="en-GB" sz="1400" b="0" dirty="0" err="1">
                          <a:latin typeface="Calibri" panose="020F0502020204030204" pitchFamily="34" charset="0"/>
                          <a:cs typeface="Calibri" panose="020F0502020204030204" pitchFamily="34" charset="0"/>
                          <a:hlinkClick r:id="rId5"/>
                        </a:rPr>
                        <a:t>Pvt.ltd</a:t>
                      </a:r>
                      <a:endParaRPr lang="en-GB" sz="1400" b="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hlinkClick r:id="rId6"/>
                        </a:rPr>
                        <a:t>Desi V Desi​</a:t>
                      </a:r>
                      <a:endParaRPr lang="en-GB" sz="1400" dirty="0">
                        <a:latin typeface="Calibri" panose="020F0502020204030204" pitchFamily="34" charset="0"/>
                        <a:cs typeface="Calibri" panose="020F0502020204030204" pitchFamily="34" charset="0"/>
                      </a:endParaRPr>
                    </a:p>
                  </a:txBody>
                  <a:tcPr/>
                </a:tc>
                <a:tc>
                  <a:txBody>
                    <a:bodyPr/>
                    <a:lstStyle/>
                    <a:p>
                      <a:r>
                        <a:rPr lang="en-GB" sz="1400" dirty="0" err="1">
                          <a:latin typeface="Calibri" panose="020F0502020204030204" pitchFamily="34" charset="0"/>
                          <a:cs typeface="Calibri" panose="020F0502020204030204" pitchFamily="34" charset="0"/>
                          <a:hlinkClick r:id="rId7"/>
                        </a:rPr>
                        <a:t>Krishiacharya</a:t>
                      </a:r>
                      <a:r>
                        <a:rPr lang="en-GB" sz="1400" dirty="0">
                          <a:latin typeface="Calibri" panose="020F0502020204030204" pitchFamily="34" charset="0"/>
                          <a:cs typeface="Calibri" panose="020F0502020204030204" pitchFamily="34" charset="0"/>
                          <a:hlinkClick r:id="rId7"/>
                        </a:rPr>
                        <a:t> technologies Pvt. Ltd. (</a:t>
                      </a:r>
                      <a:r>
                        <a:rPr lang="en-GB" sz="1400" dirty="0" err="1">
                          <a:latin typeface="Calibri" panose="020F0502020204030204" pitchFamily="34" charset="0"/>
                          <a:cs typeface="Calibri" panose="020F0502020204030204" pitchFamily="34" charset="0"/>
                          <a:hlinkClick r:id="rId7"/>
                        </a:rPr>
                        <a:t>Bijak</a:t>
                      </a:r>
                      <a:r>
                        <a:rPr lang="en-GB" sz="1400" dirty="0">
                          <a:latin typeface="Calibri" panose="020F0502020204030204" pitchFamily="34" charset="0"/>
                          <a:cs typeface="Calibri" panose="020F0502020204030204" pitchFamily="34" charset="0"/>
                          <a:hlinkClick r:id="rId7"/>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7967353"/>
                  </a:ext>
                </a:extLst>
              </a:tr>
              <a:tr h="508009">
                <a:tc>
                  <a:txBody>
                    <a:bodyPr/>
                    <a:lstStyle/>
                    <a:p>
                      <a:r>
                        <a:rPr lang="en-GB" sz="1400" b="0" dirty="0" err="1">
                          <a:latin typeface="Calibri" panose="020F0502020204030204" pitchFamily="34" charset="0"/>
                          <a:cs typeface="Calibri" panose="020F0502020204030204" pitchFamily="34" charset="0"/>
                          <a:hlinkClick r:id="rId8"/>
                        </a:rPr>
                        <a:t>Agsmartic</a:t>
                      </a:r>
                      <a:r>
                        <a:rPr lang="en-GB" sz="1400" b="0" dirty="0">
                          <a:latin typeface="Calibri" panose="020F0502020204030204" pitchFamily="34" charset="0"/>
                          <a:cs typeface="Calibri" panose="020F0502020204030204" pitchFamily="34" charset="0"/>
                          <a:hlinkClick r:id="rId8"/>
                        </a:rPr>
                        <a:t> Technologies (P) LTD</a:t>
                      </a:r>
                      <a:endParaRPr lang="en-GB" sz="1400" b="0" dirty="0">
                        <a:latin typeface="Calibri" panose="020F0502020204030204" pitchFamily="34" charset="0"/>
                        <a:cs typeface="Calibri" panose="020F0502020204030204" pitchFamily="34" charset="0"/>
                      </a:endParaRPr>
                    </a:p>
                  </a:txBody>
                  <a:tcPr/>
                </a:tc>
                <a:tc>
                  <a:txBody>
                    <a:bodyPr/>
                    <a:lstStyle/>
                    <a:p>
                      <a:r>
                        <a:rPr lang="en-GB" sz="1400" dirty="0" err="1">
                          <a:latin typeface="Calibri" panose="020F0502020204030204" pitchFamily="34" charset="0"/>
                          <a:cs typeface="Calibri" panose="020F0502020204030204" pitchFamily="34" charset="0"/>
                          <a:hlinkClick r:id="rId9"/>
                        </a:rPr>
                        <a:t>DesiMati</a:t>
                      </a:r>
                      <a:r>
                        <a:rPr lang="en-GB" sz="1400" dirty="0">
                          <a:latin typeface="Calibri" panose="020F0502020204030204" pitchFamily="34" charset="0"/>
                          <a:cs typeface="Calibri" panose="020F0502020204030204" pitchFamily="34" charset="0"/>
                          <a:hlinkClick r:id="rId9"/>
                        </a:rPr>
                        <a:t>​</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Calibri" panose="020F0502020204030204" pitchFamily="34" charset="0"/>
                          <a:cs typeface="Calibri" panose="020F0502020204030204" pitchFamily="34" charset="0"/>
                          <a:hlinkClick r:id="rId10"/>
                        </a:rPr>
                        <a:t>Loopworm Private Ltd</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78207691"/>
                  </a:ext>
                </a:extLst>
              </a:tr>
              <a:tr h="508009">
                <a:tc>
                  <a:txBody>
                    <a:bodyPr/>
                    <a:lstStyle/>
                    <a:p>
                      <a:r>
                        <a:rPr lang="en-GB" sz="1400" b="0" dirty="0">
                          <a:latin typeface="Calibri" panose="020F0502020204030204" pitchFamily="34" charset="0"/>
                          <a:cs typeface="Calibri" panose="020F0502020204030204" pitchFamily="34" charset="0"/>
                        </a:rPr>
                        <a:t> </a:t>
                      </a:r>
                      <a:r>
                        <a:rPr lang="en-GB" sz="1400" b="0" dirty="0">
                          <a:latin typeface="Calibri" panose="020F0502020204030204" pitchFamily="34" charset="0"/>
                          <a:cs typeface="Calibri" panose="020F0502020204030204" pitchFamily="34" charset="0"/>
                          <a:hlinkClick r:id="rId11"/>
                        </a:rPr>
                        <a:t>AI-</a:t>
                      </a:r>
                      <a:r>
                        <a:rPr lang="en-GB" sz="1400" b="0" dirty="0" err="1">
                          <a:latin typeface="Calibri" panose="020F0502020204030204" pitchFamily="34" charset="0"/>
                          <a:cs typeface="Calibri" panose="020F0502020204030204" pitchFamily="34" charset="0"/>
                          <a:hlinkClick r:id="rId11"/>
                        </a:rPr>
                        <a:t>Genix</a:t>
                      </a:r>
                      <a:r>
                        <a:rPr lang="en-GB" sz="1400" b="0" dirty="0">
                          <a:latin typeface="Calibri" panose="020F0502020204030204" pitchFamily="34" charset="0"/>
                          <a:cs typeface="Calibri" panose="020F0502020204030204" pitchFamily="34" charset="0"/>
                          <a:hlinkClick r:id="rId11"/>
                        </a:rPr>
                        <a:t> International Pvt. Ltd.​</a:t>
                      </a:r>
                      <a:endParaRPr lang="en-GB" sz="1400" b="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hlinkClick r:id="rId12"/>
                        </a:rPr>
                        <a:t>ECSO Global Pvt. Ltd. (</a:t>
                      </a:r>
                      <a:r>
                        <a:rPr lang="en-GB" sz="1400" dirty="0" err="1">
                          <a:latin typeface="Calibri" panose="020F0502020204030204" pitchFamily="34" charset="0"/>
                          <a:cs typeface="Calibri" panose="020F0502020204030204" pitchFamily="34" charset="0"/>
                          <a:hlinkClick r:id="rId12"/>
                        </a:rPr>
                        <a:t>AbsoluteFoods</a:t>
                      </a:r>
                      <a:r>
                        <a:rPr lang="en-GB" sz="1400" dirty="0">
                          <a:latin typeface="Calibri" panose="020F0502020204030204" pitchFamily="34" charset="0"/>
                          <a:cs typeface="Calibri" panose="020F0502020204030204" pitchFamily="34" charset="0"/>
                          <a:hlinkClick r:id="rId12"/>
                        </a:rPr>
                        <a:t>)</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Calibri" panose="020F0502020204030204" pitchFamily="34" charset="0"/>
                          <a:cs typeface="Calibri" panose="020F0502020204030204" pitchFamily="34" charset="0"/>
                          <a:hlinkClick r:id="rId13"/>
                        </a:rPr>
                        <a:t>New Leaf Dynamic Technologies (P) LTD</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47107186"/>
                  </a:ext>
                </a:extLst>
              </a:tr>
              <a:tr h="508009">
                <a:tc>
                  <a:txBody>
                    <a:bodyPr/>
                    <a:lstStyle/>
                    <a:p>
                      <a:r>
                        <a:rPr lang="en-GB" sz="1400" b="0" dirty="0" err="1">
                          <a:latin typeface="Calibri" panose="020F0502020204030204" pitchFamily="34" charset="0"/>
                          <a:cs typeface="Calibri" panose="020F0502020204030204" pitchFamily="34" charset="0"/>
                          <a:hlinkClick r:id="rId14"/>
                        </a:rPr>
                        <a:t>Agrilinks</a:t>
                      </a:r>
                      <a:r>
                        <a:rPr lang="en-GB" sz="1400" b="0" dirty="0">
                          <a:latin typeface="Calibri" panose="020F0502020204030204" pitchFamily="34" charset="0"/>
                          <a:cs typeface="Calibri" panose="020F0502020204030204" pitchFamily="34" charset="0"/>
                          <a:hlinkClick r:id="rId14"/>
                        </a:rPr>
                        <a:t> Data Technologies Pvt. Ltd. </a:t>
                      </a:r>
                      <a:endParaRPr lang="en-GB" sz="1400" b="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hlinkClick r:id="rId15"/>
                        </a:rPr>
                        <a:t>Farm-junction marketing Pvt. Ltd</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Calibri" panose="020F0502020204030204" pitchFamily="34" charset="0"/>
                          <a:cs typeface="Calibri" panose="020F0502020204030204" pitchFamily="34" charset="0"/>
                          <a:hlinkClick r:id="rId16"/>
                        </a:rPr>
                        <a:t>Oddy Uniwrap​</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4743703"/>
                  </a:ext>
                </a:extLst>
              </a:tr>
              <a:tr h="508009">
                <a:tc>
                  <a:txBody>
                    <a:bodyPr/>
                    <a:lstStyle/>
                    <a:p>
                      <a:r>
                        <a:rPr lang="en-GB" sz="1400" b="0" dirty="0">
                          <a:latin typeface="Calibri" panose="020F0502020204030204" pitchFamily="34" charset="0"/>
                          <a:cs typeface="Calibri" panose="020F0502020204030204" pitchFamily="34" charset="0"/>
                        </a:rPr>
                        <a:t> </a:t>
                      </a:r>
                      <a:r>
                        <a:rPr lang="en-GB" sz="1400" b="0" dirty="0" err="1">
                          <a:latin typeface="Calibri" panose="020F0502020204030204" pitchFamily="34" charset="0"/>
                          <a:cs typeface="Calibri" panose="020F0502020204030204" pitchFamily="34" charset="0"/>
                          <a:hlinkClick r:id="rId17"/>
                        </a:rPr>
                        <a:t>Aquamen</a:t>
                      </a:r>
                      <a:r>
                        <a:rPr lang="en-GB" sz="1400" b="0" dirty="0">
                          <a:latin typeface="Calibri" panose="020F0502020204030204" pitchFamily="34" charset="0"/>
                          <a:cs typeface="Calibri" panose="020F0502020204030204" pitchFamily="34" charset="0"/>
                          <a:hlinkClick r:id="rId17"/>
                        </a:rPr>
                        <a:t> Fisheries Private Limited</a:t>
                      </a:r>
                      <a:endParaRPr lang="en-GB" sz="1400" b="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hlinkClick r:id="rId18"/>
                        </a:rPr>
                        <a:t>FRUTUNES FOOD PRODUCTS (P) ltd</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Calibri" panose="020F0502020204030204" pitchFamily="34" charset="0"/>
                          <a:cs typeface="Calibri" panose="020F0502020204030204" pitchFamily="34" charset="0"/>
                          <a:hlinkClick r:id="rId19"/>
                        </a:rPr>
                        <a:t>Orayna Solutions Pvt LTD​</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010063"/>
                  </a:ext>
                </a:extLst>
              </a:tr>
              <a:tr h="508009">
                <a:tc>
                  <a:txBody>
                    <a:bodyPr/>
                    <a:lstStyle/>
                    <a:p>
                      <a:r>
                        <a:rPr lang="en-GB" sz="1400" b="0" dirty="0">
                          <a:latin typeface="Calibri" panose="020F0502020204030204" pitchFamily="34" charset="0"/>
                          <a:cs typeface="Calibri" panose="020F0502020204030204" pitchFamily="34" charset="0"/>
                        </a:rPr>
                        <a:t> </a:t>
                      </a:r>
                      <a:r>
                        <a:rPr lang="en-GB" sz="1400" b="0" dirty="0">
                          <a:latin typeface="Calibri" panose="020F0502020204030204" pitchFamily="34" charset="0"/>
                          <a:cs typeface="Calibri" panose="020F0502020204030204" pitchFamily="34" charset="0"/>
                          <a:hlinkClick r:id="rId20"/>
                        </a:rPr>
                        <a:t>Bee Basket Enterprise Pvt Ltd​</a:t>
                      </a:r>
                      <a:endParaRPr lang="en-GB" sz="1400" b="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hlinkClick r:id="rId21"/>
                        </a:rPr>
                        <a:t>Greenjoules Pvt. Ltd.​</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Calibri" panose="020F0502020204030204" pitchFamily="34" charset="0"/>
                          <a:cs typeface="Calibri" panose="020F0502020204030204" pitchFamily="34" charset="0"/>
                          <a:hlinkClick r:id="rId22"/>
                        </a:rPr>
                        <a:t>Ravikas</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2178112"/>
                  </a:ext>
                </a:extLst>
              </a:tr>
              <a:tr h="508009">
                <a:tc>
                  <a:txBody>
                    <a:bodyPr/>
                    <a:lstStyle/>
                    <a:p>
                      <a:r>
                        <a:rPr lang="en-GB" sz="1400" b="0" dirty="0">
                          <a:latin typeface="Calibri" panose="020F0502020204030204" pitchFamily="34" charset="0"/>
                          <a:cs typeface="Calibri" panose="020F0502020204030204" pitchFamily="34" charset="0"/>
                        </a:rPr>
                        <a:t> </a:t>
                      </a:r>
                      <a:r>
                        <a:rPr lang="en-GB" sz="1400" b="0" dirty="0" err="1">
                          <a:latin typeface="Calibri" panose="020F0502020204030204" pitchFamily="34" charset="0"/>
                          <a:cs typeface="Calibri" panose="020F0502020204030204" pitchFamily="34" charset="0"/>
                          <a:hlinkClick r:id="rId23"/>
                        </a:rPr>
                        <a:t>Brickcells</a:t>
                      </a:r>
                      <a:r>
                        <a:rPr lang="en-GB" sz="1400" b="0" dirty="0">
                          <a:latin typeface="Calibri" panose="020F0502020204030204" pitchFamily="34" charset="0"/>
                          <a:cs typeface="Calibri" panose="020F0502020204030204" pitchFamily="34" charset="0"/>
                          <a:hlinkClick r:id="rId23"/>
                        </a:rPr>
                        <a:t> Technologies Pvt Ltd​</a:t>
                      </a:r>
                      <a:endParaRPr lang="en-GB" sz="1400" b="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latin typeface="Calibri" panose="020F0502020204030204" pitchFamily="34" charset="0"/>
                          <a:cs typeface="Calibri" panose="020F0502020204030204" pitchFamily="34" charset="0"/>
                          <a:hlinkClick r:id="rId24"/>
                        </a:rPr>
                        <a:t>Impensus</a:t>
                      </a:r>
                      <a:r>
                        <a:rPr lang="en-GB" sz="1400" dirty="0">
                          <a:latin typeface="Calibri" panose="020F0502020204030204" pitchFamily="34" charset="0"/>
                          <a:cs typeface="Calibri" panose="020F0502020204030204" pitchFamily="34" charset="0"/>
                          <a:hlinkClick r:id="rId24"/>
                        </a:rPr>
                        <a:t> Electronics </a:t>
                      </a:r>
                      <a:r>
                        <a:rPr lang="en-GB" sz="1400" dirty="0" err="1">
                          <a:latin typeface="Calibri" panose="020F0502020204030204" pitchFamily="34" charset="0"/>
                          <a:cs typeface="Calibri" panose="020F0502020204030204" pitchFamily="34" charset="0"/>
                          <a:hlinkClick r:id="rId24"/>
                        </a:rPr>
                        <a:t>pvt</a:t>
                      </a:r>
                      <a:r>
                        <a:rPr lang="en-GB" sz="1400" dirty="0">
                          <a:latin typeface="Calibri" panose="020F0502020204030204" pitchFamily="34" charset="0"/>
                          <a:cs typeface="Calibri" panose="020F0502020204030204" pitchFamily="34" charset="0"/>
                          <a:hlinkClick r:id="rId24"/>
                        </a:rPr>
                        <a:t> Ltd</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Calibri" panose="020F0502020204030204" pitchFamily="34" charset="0"/>
                          <a:cs typeface="Calibri" panose="020F0502020204030204" pitchFamily="34" charset="0"/>
                          <a:hlinkClick r:id="rId25"/>
                        </a:rPr>
                        <a:t>Shambhala Food Products Private Limited</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96017569"/>
                  </a:ext>
                </a:extLst>
              </a:tr>
              <a:tr h="508009">
                <a:tc>
                  <a:txBody>
                    <a:bodyPr/>
                    <a:lstStyle/>
                    <a:p>
                      <a:r>
                        <a:rPr lang="en-GB" sz="1400" b="0" dirty="0" err="1">
                          <a:latin typeface="Calibri" panose="020F0502020204030204" pitchFamily="34" charset="0"/>
                          <a:cs typeface="Calibri" panose="020F0502020204030204" pitchFamily="34" charset="0"/>
                          <a:hlinkClick r:id="rId26"/>
                        </a:rPr>
                        <a:t>Connedit</a:t>
                      </a:r>
                      <a:r>
                        <a:rPr lang="en-GB" sz="1400" b="0" dirty="0">
                          <a:latin typeface="Calibri" panose="020F0502020204030204" pitchFamily="34" charset="0"/>
                          <a:cs typeface="Calibri" panose="020F0502020204030204" pitchFamily="34" charset="0"/>
                          <a:hlinkClick r:id="rId26"/>
                        </a:rPr>
                        <a:t> Business Solutions Pvt. Ltd. </a:t>
                      </a:r>
                      <a:endParaRPr lang="en-GB" sz="1400" b="0" dirty="0">
                        <a:latin typeface="Calibri" panose="020F0502020204030204" pitchFamily="34" charset="0"/>
                        <a:cs typeface="Calibri" panose="020F0502020204030204" pitchFamily="34" charset="0"/>
                      </a:endParaRPr>
                    </a:p>
                  </a:txBody>
                  <a:tcPr/>
                </a:tc>
                <a:tc>
                  <a:txBody>
                    <a:bodyPr/>
                    <a:lstStyle/>
                    <a:p>
                      <a:r>
                        <a:rPr lang="en-GB" sz="1400" dirty="0" err="1">
                          <a:latin typeface="Calibri" panose="020F0502020204030204" pitchFamily="34" charset="0"/>
                          <a:cs typeface="Calibri" panose="020F0502020204030204" pitchFamily="34" charset="0"/>
                          <a:hlinkClick r:id="rId27"/>
                        </a:rPr>
                        <a:t>Indicold</a:t>
                      </a:r>
                      <a:r>
                        <a:rPr lang="en-GB" sz="1400" dirty="0">
                          <a:latin typeface="Calibri" panose="020F0502020204030204" pitchFamily="34" charset="0"/>
                          <a:cs typeface="Calibri" panose="020F0502020204030204" pitchFamily="34" charset="0"/>
                          <a:hlinkClick r:id="rId27"/>
                        </a:rPr>
                        <a:t> Private Limited</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Calibri" panose="020F0502020204030204" pitchFamily="34" charset="0"/>
                          <a:cs typeface="Calibri" panose="020F0502020204030204" pitchFamily="34" charset="0"/>
                          <a:hlinkClick r:id="rId28"/>
                        </a:rPr>
                        <a:t>Vasumitra Life Energies Pvt. Ltd.</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37282240"/>
                  </a:ext>
                </a:extLst>
              </a:tr>
              <a:tr h="508009">
                <a:tc>
                  <a:txBody>
                    <a:bodyPr/>
                    <a:lstStyle/>
                    <a:p>
                      <a:r>
                        <a:rPr lang="en-GB" sz="1400" b="0" dirty="0" err="1">
                          <a:latin typeface="Calibri" panose="020F0502020204030204" pitchFamily="34" charset="0"/>
                          <a:cs typeface="Calibri" panose="020F0502020204030204" pitchFamily="34" charset="0"/>
                          <a:hlinkClick r:id="rId29"/>
                        </a:rPr>
                        <a:t>Craste</a:t>
                      </a:r>
                      <a:endParaRPr lang="en-GB" sz="1400" b="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hlinkClick r:id="rId30"/>
                        </a:rPr>
                        <a:t>Klonec Automation Systems Pvt. Ltd. </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latin typeface="Calibri" panose="020F0502020204030204" pitchFamily="34" charset="0"/>
                          <a:cs typeface="Calibri" panose="020F0502020204030204" pitchFamily="34" charset="0"/>
                          <a:hlinkClick r:id="rId31"/>
                        </a:rPr>
                        <a:t>Yuhansh Farm Solutions Private Limited​</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48590444"/>
                  </a:ext>
                </a:extLst>
              </a:tr>
            </a:tbl>
          </a:graphicData>
        </a:graphic>
      </p:graphicFrame>
      <p:sp>
        <p:nvSpPr>
          <p:cNvPr id="4" name="TextBox 3">
            <a:extLst>
              <a:ext uri="{FF2B5EF4-FFF2-40B4-BE49-F238E27FC236}">
                <a16:creationId xmlns:a16="http://schemas.microsoft.com/office/drawing/2014/main" id="{16AF6BA6-01FF-6349-B64B-A03EA518AC71}"/>
              </a:ext>
            </a:extLst>
          </p:cNvPr>
          <p:cNvSpPr txBox="1"/>
          <p:nvPr/>
        </p:nvSpPr>
        <p:spPr>
          <a:xfrm>
            <a:off x="4517683" y="1456185"/>
            <a:ext cx="3156633" cy="477054"/>
          </a:xfrm>
          <a:prstGeom prst="rect">
            <a:avLst/>
          </a:prstGeom>
          <a:noFill/>
        </p:spPr>
        <p:txBody>
          <a:bodyPr wrap="none" rtlCol="0">
            <a:spAutoFit/>
          </a:bodyPr>
          <a:lstStyle/>
          <a:p>
            <a:r>
              <a:rPr lang="en-GB" sz="2500" b="1" dirty="0">
                <a:latin typeface="Calibri" panose="020F0502020204030204" pitchFamily="34" charset="0"/>
                <a:cs typeface="Calibri" panose="020F0502020204030204" pitchFamily="34" charset="0"/>
              </a:rPr>
              <a:t>List of Indian start-ups</a:t>
            </a:r>
          </a:p>
        </p:txBody>
      </p:sp>
    </p:spTree>
    <p:extLst>
      <p:ext uri="{BB962C8B-B14F-4D97-AF65-F5344CB8AC3E}">
        <p14:creationId xmlns:p14="http://schemas.microsoft.com/office/powerpoint/2010/main" val="14967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1524000" y="2395469"/>
            <a:ext cx="9144000" cy="172576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3000" b="1" i="1" dirty="0"/>
              <a:t>For Thematic Challenge Area:</a:t>
            </a:r>
            <a:br>
              <a:rPr lang="en-US" sz="3000" b="1" i="1" dirty="0"/>
            </a:br>
            <a:r>
              <a:rPr lang="en-US" sz="3000" b="1" i="1" dirty="0"/>
              <a:t>Food / Agri waste technologies that reduce waste from farm to market</a:t>
            </a:r>
            <a:endParaRPr sz="3000" b="1" dirty="0"/>
          </a:p>
        </p:txBody>
      </p:sp>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8950633"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EU-India </a:t>
            </a:r>
            <a:r>
              <a:rPr lang="en-IN" sz="2400" b="1" i="0" u="none" strike="noStrike" cap="none" dirty="0">
                <a:solidFill>
                  <a:schemeClr val="dk1"/>
                </a:solidFill>
                <a:latin typeface="Calibri"/>
                <a:ea typeface="Calibri"/>
                <a:cs typeface="Calibri"/>
                <a:sym typeface="Calibri"/>
              </a:rPr>
              <a:t>Startup pitch template </a:t>
            </a:r>
            <a:endParaRPr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19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97BA9E5-8562-4AE7-80A9-9EFC8AD2193D}"/>
              </a:ext>
            </a:extLst>
          </p:cNvPr>
          <p:cNvCxnSpPr>
            <a:cxnSpLocks/>
          </p:cNvCxnSpPr>
          <p:nvPr/>
        </p:nvCxnSpPr>
        <p:spPr>
          <a:xfrm>
            <a:off x="5430129"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2FB78E-09DB-40EB-AB65-81ADF22FA9F3}"/>
              </a:ext>
            </a:extLst>
          </p:cNvPr>
          <p:cNvCxnSpPr>
            <a:cxnSpLocks/>
          </p:cNvCxnSpPr>
          <p:nvPr/>
        </p:nvCxnSpPr>
        <p:spPr>
          <a:xfrm>
            <a:off x="5430092" y="5858187"/>
            <a:ext cx="6761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C12F5-10C5-49C9-9FDE-3B17B3FF9379}"/>
              </a:ext>
            </a:extLst>
          </p:cNvPr>
          <p:cNvCxnSpPr>
            <a:cxnSpLocks/>
          </p:cNvCxnSpPr>
          <p:nvPr/>
        </p:nvCxnSpPr>
        <p:spPr>
          <a:xfrm>
            <a:off x="0" y="1177448"/>
            <a:ext cx="54301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3F353C-DDB0-4C8A-B6B4-B372446D8820}"/>
              </a:ext>
            </a:extLst>
          </p:cNvPr>
          <p:cNvCxnSpPr/>
          <p:nvPr/>
        </p:nvCxnSpPr>
        <p:spPr>
          <a:xfrm>
            <a:off x="0" y="27291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22FEE8-42F2-4262-833D-4A4E577F8D85}"/>
              </a:ext>
            </a:extLst>
          </p:cNvPr>
          <p:cNvCxnSpPr>
            <a:cxnSpLocks/>
          </p:cNvCxnSpPr>
          <p:nvPr/>
        </p:nvCxnSpPr>
        <p:spPr>
          <a:xfrm>
            <a:off x="0" y="3072552"/>
            <a:ext cx="543012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579D75C-767C-4C18-829B-181ABE6AAF92}"/>
              </a:ext>
            </a:extLst>
          </p:cNvPr>
          <p:cNvSpPr/>
          <p:nvPr/>
        </p:nvSpPr>
        <p:spPr>
          <a:xfrm>
            <a:off x="5450813" y="3076689"/>
            <a:ext cx="6761871" cy="19325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IN" sz="1700" dirty="0">
              <a:solidFill>
                <a:schemeClr val="tx1"/>
              </a:solidFill>
            </a:endParaRPr>
          </a:p>
          <a:p>
            <a:pPr marL="342900" indent="-342900">
              <a:buFont typeface="Arial" panose="020B0604020202020204" pitchFamily="34" charset="0"/>
              <a:buChar char="•"/>
            </a:pPr>
            <a:r>
              <a:rPr lang="en-IN" sz="2000" dirty="0"/>
              <a:t>USP of the Product / Solution / Technology: How does it contribute to tackling food waste? </a:t>
            </a:r>
            <a:r>
              <a:rPr lang="en-IN" sz="2000" b="1" dirty="0"/>
              <a:t>(One sentence) </a:t>
            </a:r>
          </a:p>
          <a:p>
            <a:pPr marL="342900" indent="-342900"/>
            <a:endParaRPr lang="en-US" sz="2000" dirty="0"/>
          </a:p>
          <a:p>
            <a:endParaRPr lang="en-GB" sz="1600" dirty="0"/>
          </a:p>
        </p:txBody>
      </p:sp>
      <p:sp>
        <p:nvSpPr>
          <p:cNvPr id="16" name="TextBox 15">
            <a:extLst>
              <a:ext uri="{FF2B5EF4-FFF2-40B4-BE49-F238E27FC236}">
                <a16:creationId xmlns:a16="http://schemas.microsoft.com/office/drawing/2014/main" id="{84498D76-61CD-4939-9627-E558B919A59F}"/>
              </a:ext>
            </a:extLst>
          </p:cNvPr>
          <p:cNvSpPr txBox="1"/>
          <p:nvPr/>
        </p:nvSpPr>
        <p:spPr>
          <a:xfrm>
            <a:off x="7" y="1753250"/>
            <a:ext cx="5430122" cy="1323439"/>
          </a:xfrm>
          <a:prstGeom prst="rect">
            <a:avLst/>
          </a:prstGeom>
          <a:noFill/>
        </p:spPr>
        <p:txBody>
          <a:bodyPr wrap="square" rtlCol="0">
            <a:spAutoFit/>
          </a:bodyPr>
          <a:lstStyle/>
          <a:p>
            <a:pPr lvl="0" fontAlgn="base"/>
            <a:r>
              <a:rPr lang="en-IN" sz="2000" dirty="0"/>
              <a:t>Company Name:</a:t>
            </a:r>
          </a:p>
          <a:p>
            <a:r>
              <a:rPr lang="en-IN" sz="2000" dirty="0"/>
              <a:t>Country: </a:t>
            </a:r>
          </a:p>
          <a:p>
            <a:r>
              <a:rPr lang="en-IN" sz="2000" dirty="0"/>
              <a:t>Founded:</a:t>
            </a:r>
          </a:p>
          <a:p>
            <a:r>
              <a:rPr lang="en-IN" sz="2000" dirty="0"/>
              <a:t>Website:</a:t>
            </a:r>
          </a:p>
        </p:txBody>
      </p:sp>
      <p:sp>
        <p:nvSpPr>
          <p:cNvPr id="2" name="TextBox 1">
            <a:extLst>
              <a:ext uri="{FF2B5EF4-FFF2-40B4-BE49-F238E27FC236}">
                <a16:creationId xmlns:a16="http://schemas.microsoft.com/office/drawing/2014/main" id="{A4EC38B8-154A-47EE-B80F-6F69F1484F53}"/>
              </a:ext>
            </a:extLst>
          </p:cNvPr>
          <p:cNvSpPr txBox="1"/>
          <p:nvPr/>
        </p:nvSpPr>
        <p:spPr>
          <a:xfrm>
            <a:off x="8" y="3226339"/>
            <a:ext cx="5430120" cy="1231106"/>
          </a:xfrm>
          <a:prstGeom prst="rect">
            <a:avLst/>
          </a:prstGeom>
          <a:noFill/>
        </p:spPr>
        <p:txBody>
          <a:bodyPr wrap="square" rtlCol="0">
            <a:spAutoFit/>
          </a:bodyPr>
          <a:lstStyle/>
          <a:p>
            <a:r>
              <a:rPr lang="en-IN" sz="2000" dirty="0"/>
              <a:t>About the company and Product /Solution / Technologies. (</a:t>
            </a:r>
            <a:r>
              <a:rPr lang="en-IN" sz="2000" b="1" dirty="0"/>
              <a:t>100 words max</a:t>
            </a:r>
            <a:r>
              <a:rPr lang="en-IN" sz="2000" dirty="0"/>
              <a:t>): </a:t>
            </a:r>
          </a:p>
          <a:p>
            <a:pPr marL="342900" indent="-342900">
              <a:buFont typeface="+mj-lt"/>
              <a:buAutoNum type="arabicPeriod"/>
            </a:pPr>
            <a:endParaRPr lang="en-IN" sz="2000" dirty="0"/>
          </a:p>
          <a:p>
            <a:endParaRPr lang="en-IN" dirty="0"/>
          </a:p>
        </p:txBody>
      </p:sp>
      <p:sp>
        <p:nvSpPr>
          <p:cNvPr id="4" name="TextBox 3">
            <a:extLst>
              <a:ext uri="{FF2B5EF4-FFF2-40B4-BE49-F238E27FC236}">
                <a16:creationId xmlns:a16="http://schemas.microsoft.com/office/drawing/2014/main" id="{1D00DC17-B02A-46B8-96F4-7CC597B93D6C}"/>
              </a:ext>
            </a:extLst>
          </p:cNvPr>
          <p:cNvSpPr txBox="1"/>
          <p:nvPr/>
        </p:nvSpPr>
        <p:spPr>
          <a:xfrm>
            <a:off x="5461167" y="5130368"/>
            <a:ext cx="6741156" cy="830997"/>
          </a:xfrm>
          <a:prstGeom prst="rect">
            <a:avLst/>
          </a:prstGeom>
          <a:noFill/>
        </p:spPr>
        <p:txBody>
          <a:bodyPr wrap="square" rtlCol="0">
            <a:spAutoFit/>
          </a:bodyPr>
          <a:lstStyle/>
          <a:p>
            <a:r>
              <a:rPr lang="en-IN" sz="2000" dirty="0"/>
              <a:t>Clientele: XXXXXXXXX</a:t>
            </a:r>
          </a:p>
          <a:p>
            <a:r>
              <a:rPr lang="en-IN" dirty="0"/>
              <a:t> </a:t>
            </a:r>
          </a:p>
          <a:p>
            <a:endParaRPr lang="en-IN" dirty="0"/>
          </a:p>
        </p:txBody>
      </p:sp>
      <p:cxnSp>
        <p:nvCxnSpPr>
          <p:cNvPr id="19" name="Straight Connector 18">
            <a:extLst>
              <a:ext uri="{FF2B5EF4-FFF2-40B4-BE49-F238E27FC236}">
                <a16:creationId xmlns:a16="http://schemas.microsoft.com/office/drawing/2014/main" id="{5FEE3FD9-3DC3-4CB3-BBCF-056CAEB28914}"/>
              </a:ext>
            </a:extLst>
          </p:cNvPr>
          <p:cNvCxnSpPr>
            <a:cxnSpLocks/>
          </p:cNvCxnSpPr>
          <p:nvPr/>
        </p:nvCxnSpPr>
        <p:spPr>
          <a:xfrm>
            <a:off x="5430092" y="5009285"/>
            <a:ext cx="6761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A40D39-169B-49AE-A2DF-4A4C55B41AAE}"/>
              </a:ext>
            </a:extLst>
          </p:cNvPr>
          <p:cNvCxnSpPr>
            <a:cxnSpLocks/>
          </p:cNvCxnSpPr>
          <p:nvPr/>
        </p:nvCxnSpPr>
        <p:spPr>
          <a:xfrm>
            <a:off x="0" y="1666187"/>
            <a:ext cx="543012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7DB925A-9952-41D3-A867-E2A54AFECCC3}"/>
              </a:ext>
            </a:extLst>
          </p:cNvPr>
          <p:cNvSpPr txBox="1"/>
          <p:nvPr/>
        </p:nvSpPr>
        <p:spPr>
          <a:xfrm>
            <a:off x="751098" y="1237152"/>
            <a:ext cx="3193350" cy="400110"/>
          </a:xfrm>
          <a:prstGeom prst="rect">
            <a:avLst/>
          </a:prstGeom>
          <a:noFill/>
        </p:spPr>
        <p:txBody>
          <a:bodyPr wrap="square" rtlCol="0">
            <a:spAutoFit/>
          </a:bodyPr>
          <a:lstStyle/>
          <a:p>
            <a:pPr algn="ctr"/>
            <a:r>
              <a:rPr lang="en-IN" sz="2000" b="1" dirty="0"/>
              <a:t>Sector</a:t>
            </a:r>
          </a:p>
        </p:txBody>
      </p:sp>
      <p:sp>
        <p:nvSpPr>
          <p:cNvPr id="8" name="TextBox 7">
            <a:extLst>
              <a:ext uri="{FF2B5EF4-FFF2-40B4-BE49-F238E27FC236}">
                <a16:creationId xmlns:a16="http://schemas.microsoft.com/office/drawing/2014/main" id="{3DF4A9AA-EF06-4310-B2C8-AD6C176CFEE5}"/>
              </a:ext>
            </a:extLst>
          </p:cNvPr>
          <p:cNvSpPr txBox="1"/>
          <p:nvPr/>
        </p:nvSpPr>
        <p:spPr>
          <a:xfrm>
            <a:off x="759655" y="351692"/>
            <a:ext cx="3305897" cy="523220"/>
          </a:xfrm>
          <a:prstGeom prst="rect">
            <a:avLst/>
          </a:prstGeom>
          <a:noFill/>
        </p:spPr>
        <p:txBody>
          <a:bodyPr wrap="square" rtlCol="0">
            <a:spAutoFit/>
          </a:bodyPr>
          <a:lstStyle/>
          <a:p>
            <a:pPr algn="ctr"/>
            <a:r>
              <a:rPr lang="en-IN" sz="2800" b="1" dirty="0"/>
              <a:t>Company Logo</a:t>
            </a:r>
          </a:p>
        </p:txBody>
      </p:sp>
      <p:sp>
        <p:nvSpPr>
          <p:cNvPr id="9" name="TextBox 8">
            <a:extLst>
              <a:ext uri="{FF2B5EF4-FFF2-40B4-BE49-F238E27FC236}">
                <a16:creationId xmlns:a16="http://schemas.microsoft.com/office/drawing/2014/main" id="{A4D8FF9E-5790-4CDC-B8E0-9C530DC4C9A1}"/>
              </a:ext>
            </a:extLst>
          </p:cNvPr>
          <p:cNvSpPr txBox="1"/>
          <p:nvPr/>
        </p:nvSpPr>
        <p:spPr>
          <a:xfrm>
            <a:off x="6151851" y="1163380"/>
            <a:ext cx="5359789" cy="1077218"/>
          </a:xfrm>
          <a:prstGeom prst="rect">
            <a:avLst/>
          </a:prstGeom>
          <a:noFill/>
        </p:spPr>
        <p:txBody>
          <a:bodyPr wrap="square" rtlCol="0">
            <a:spAutoFit/>
          </a:bodyPr>
          <a:lstStyle/>
          <a:p>
            <a:r>
              <a:rPr lang="en-IN" sz="3200" b="1" dirty="0"/>
              <a:t>Product / Solution / Technology – pictures  </a:t>
            </a:r>
          </a:p>
        </p:txBody>
      </p:sp>
      <p:pic>
        <p:nvPicPr>
          <p:cNvPr id="20" name="Google Shape;92;p13">
            <a:extLst>
              <a:ext uri="{FF2B5EF4-FFF2-40B4-BE49-F238E27FC236}">
                <a16:creationId xmlns:a16="http://schemas.microsoft.com/office/drawing/2014/main" id="{83CC5675-443A-4D07-AC52-E0EC9F5C5B65}"/>
              </a:ext>
            </a:extLst>
          </p:cNvPr>
          <p:cNvPicPr preferRelativeResize="0"/>
          <p:nvPr/>
        </p:nvPicPr>
        <p:blipFill rotWithShape="1">
          <a:blip r:embed="rId2">
            <a:alphaModFix/>
          </a:blip>
          <a:srcRect/>
          <a:stretch/>
        </p:blipFill>
        <p:spPr>
          <a:xfrm>
            <a:off x="5652116" y="92688"/>
            <a:ext cx="1103472" cy="737680"/>
          </a:xfrm>
          <a:prstGeom prst="rect">
            <a:avLst/>
          </a:prstGeom>
          <a:noFill/>
          <a:ln>
            <a:noFill/>
          </a:ln>
        </p:spPr>
      </p:pic>
      <p:pic>
        <p:nvPicPr>
          <p:cNvPr id="22" name="Google Shape;93;p13">
            <a:extLst>
              <a:ext uri="{FF2B5EF4-FFF2-40B4-BE49-F238E27FC236}">
                <a16:creationId xmlns:a16="http://schemas.microsoft.com/office/drawing/2014/main" id="{BAB6863B-2623-4316-9C1C-044A77C1F1D5}"/>
              </a:ext>
            </a:extLst>
          </p:cNvPr>
          <p:cNvPicPr preferRelativeResize="0"/>
          <p:nvPr/>
        </p:nvPicPr>
        <p:blipFill rotWithShape="1">
          <a:blip r:embed="rId3">
            <a:alphaModFix/>
          </a:blip>
          <a:srcRect/>
          <a:stretch/>
        </p:blipFill>
        <p:spPr>
          <a:xfrm>
            <a:off x="10788484" y="114960"/>
            <a:ext cx="1185040" cy="737680"/>
          </a:xfrm>
          <a:prstGeom prst="rect">
            <a:avLst/>
          </a:prstGeom>
          <a:noFill/>
          <a:ln>
            <a:noFill/>
          </a:ln>
        </p:spPr>
      </p:pic>
      <p:sp>
        <p:nvSpPr>
          <p:cNvPr id="23" name="TextBox 22">
            <a:extLst>
              <a:ext uri="{FF2B5EF4-FFF2-40B4-BE49-F238E27FC236}">
                <a16:creationId xmlns:a16="http://schemas.microsoft.com/office/drawing/2014/main" id="{C5A8C8DB-1AC6-4C13-A3D8-2FB05F4D154B}"/>
              </a:ext>
            </a:extLst>
          </p:cNvPr>
          <p:cNvSpPr txBox="1"/>
          <p:nvPr/>
        </p:nvSpPr>
        <p:spPr>
          <a:xfrm>
            <a:off x="5471528" y="6253774"/>
            <a:ext cx="6741156" cy="830997"/>
          </a:xfrm>
          <a:prstGeom prst="rect">
            <a:avLst/>
          </a:prstGeom>
          <a:noFill/>
        </p:spPr>
        <p:txBody>
          <a:bodyPr wrap="square" rtlCol="0">
            <a:spAutoFit/>
          </a:bodyPr>
          <a:lstStyle/>
          <a:p>
            <a:r>
              <a:rPr lang="en-IN" sz="2000" dirty="0"/>
              <a:t>Additional links / YouTube / etc</a:t>
            </a:r>
          </a:p>
          <a:p>
            <a:r>
              <a:rPr lang="en-IN" dirty="0"/>
              <a:t> </a:t>
            </a:r>
          </a:p>
          <a:p>
            <a:endParaRPr lang="en-IN" dirty="0"/>
          </a:p>
        </p:txBody>
      </p:sp>
    </p:spTree>
    <p:extLst>
      <p:ext uri="{BB962C8B-B14F-4D97-AF65-F5344CB8AC3E}">
        <p14:creationId xmlns:p14="http://schemas.microsoft.com/office/powerpoint/2010/main" val="143661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8950633"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EU-India </a:t>
            </a:r>
            <a:r>
              <a:rPr lang="en-IN" sz="2400" b="1" i="0" u="none" strike="noStrike" cap="none" dirty="0">
                <a:solidFill>
                  <a:schemeClr val="dk1"/>
                </a:solidFill>
                <a:latin typeface="Calibri"/>
                <a:ea typeface="Calibri"/>
                <a:cs typeface="Calibri"/>
                <a:sym typeface="Calibri"/>
              </a:rPr>
              <a:t>Innovation Partnership</a:t>
            </a:r>
          </a:p>
          <a:p>
            <a:pPr marL="0" marR="0" lvl="0" indent="0" algn="ctr" rtl="0">
              <a:spcBef>
                <a:spcPts val="0"/>
              </a:spcBef>
              <a:spcAft>
                <a:spcPts val="0"/>
              </a:spcAft>
              <a:buNone/>
            </a:pPr>
            <a:r>
              <a:rPr lang="en-IN" sz="2400" b="1" dirty="0">
                <a:solidFill>
                  <a:schemeClr val="dk1"/>
                </a:solidFill>
                <a:latin typeface="Calibri"/>
                <a:ea typeface="Calibri"/>
                <a:cs typeface="Calibri"/>
                <a:sym typeface="Calibri"/>
              </a:rPr>
              <a:t>Thematic Challenges for Start-ups</a:t>
            </a:r>
            <a:endParaRPr sz="2400" b="1" dirty="0">
              <a:solidFill>
                <a:schemeClr val="dk1"/>
              </a:solidFill>
              <a:latin typeface="Calibri"/>
              <a:ea typeface="Calibri"/>
              <a:cs typeface="Calibri"/>
              <a:sym typeface="Calibri"/>
            </a:endParaRPr>
          </a:p>
        </p:txBody>
      </p:sp>
      <p:sp>
        <p:nvSpPr>
          <p:cNvPr id="3" name="Rectangle 1"/>
          <p:cNvSpPr>
            <a:spLocks noGrp="1" noChangeArrowheads="1"/>
          </p:cNvSpPr>
          <p:nvPr>
            <p:ph type="ctrTitle"/>
          </p:nvPr>
        </p:nvSpPr>
        <p:spPr bwMode="auto">
          <a:xfrm>
            <a:off x="886252" y="1582674"/>
            <a:ext cx="9678256"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br>
              <a:rPr lang="en-GB" altLang="en-US" sz="1000" dirty="0">
                <a:latin typeface="Georgia" panose="02040502050405020303" pitchFamily="18" charset="0"/>
                <a:ea typeface="Times New Roman" panose="02020603050405020304" pitchFamily="18" charset="0"/>
              </a:rPr>
            </a:br>
            <a:r>
              <a:rPr lang="en-GB" altLang="en-US" sz="2000" b="1" u="sng" dirty="0">
                <a:latin typeface="Calibri" panose="020F0502020204030204" pitchFamily="34" charset="0"/>
                <a:ea typeface="Times New Roman" panose="02020603050405020304" pitchFamily="18" charset="0"/>
                <a:cs typeface="Calibri" panose="020F0502020204030204" pitchFamily="34" charset="0"/>
              </a:rPr>
              <a:t>Proposed Plan of Action</a:t>
            </a:r>
            <a:br>
              <a:rPr lang="en-GB" altLang="en-US" sz="2000" dirty="0">
                <a:latin typeface="Calibri" panose="020F0502020204030204" pitchFamily="34" charset="0"/>
                <a:ea typeface="Times New Roman" panose="02020603050405020304" pitchFamily="18" charset="0"/>
                <a:cs typeface="Calibri" panose="020F0502020204030204" pitchFamily="34" charset="0"/>
              </a:rPr>
            </a:br>
            <a:br>
              <a:rPr lang="en-GB" altLang="en-US" sz="2000" dirty="0">
                <a:latin typeface="Calibri" panose="020F0502020204030204" pitchFamily="34" charset="0"/>
                <a:ea typeface="Times New Roman" panose="02020603050405020304" pitchFamily="18" charset="0"/>
                <a:cs typeface="Calibri" panose="020F0502020204030204" pitchFamily="34" charset="0"/>
              </a:rPr>
            </a:br>
            <a:r>
              <a:rPr lang="en-GB" altLang="en-US" sz="2000" dirty="0">
                <a:latin typeface="Calibri" panose="020F0502020204030204" pitchFamily="34" charset="0"/>
                <a:ea typeface="Times New Roman" panose="02020603050405020304" pitchFamily="18" charset="0"/>
                <a:cs typeface="Calibri" panose="020F0502020204030204" pitchFamily="34" charset="0"/>
              </a:rPr>
              <a:t>- The compiled list of start-ups will be shared with private and public sector stakeholders, including corporates. This will be a more powerful compilation than incubators approaching them one by one.</a:t>
            </a:r>
            <a:br>
              <a:rPr lang="en-GB" altLang="en-US" sz="2000" dirty="0">
                <a:latin typeface="Calibri" panose="020F0502020204030204" pitchFamily="34" charset="0"/>
                <a:ea typeface="Times New Roman" panose="02020603050405020304" pitchFamily="18" charset="0"/>
                <a:cs typeface="Calibri" panose="020F0502020204030204" pitchFamily="34" charset="0"/>
              </a:rPr>
            </a:br>
            <a:br>
              <a:rPr lang="en-GB" altLang="en-US" sz="2000" dirty="0">
                <a:latin typeface="Calibri" panose="020F0502020204030204" pitchFamily="34" charset="0"/>
                <a:ea typeface="Times New Roman" panose="02020603050405020304" pitchFamily="18" charset="0"/>
                <a:cs typeface="Calibri" panose="020F0502020204030204" pitchFamily="34" charset="0"/>
              </a:rPr>
            </a:br>
            <a:r>
              <a:rPr lang="en-GB" altLang="en-US" sz="2000" dirty="0">
                <a:latin typeface="Calibri" panose="020F0502020204030204" pitchFamily="34" charset="0"/>
                <a:ea typeface="Times New Roman" panose="02020603050405020304" pitchFamily="18" charset="0"/>
                <a:cs typeface="Calibri" panose="020F0502020204030204" pitchFamily="34" charset="0"/>
              </a:rPr>
              <a:t>- It is of interest to corporates and governments to be aware of innovations from Europe and India that can solve problems and help initiate new business areas</a:t>
            </a:r>
            <a:br>
              <a:rPr lang="en-GB" altLang="en-US" sz="2000" dirty="0">
                <a:latin typeface="Calibri" panose="020F0502020204030204" pitchFamily="34" charset="0"/>
                <a:ea typeface="Times New Roman" panose="02020603050405020304" pitchFamily="18" charset="0"/>
                <a:cs typeface="Calibri" panose="020F0502020204030204" pitchFamily="34" charset="0"/>
              </a:rPr>
            </a:br>
            <a:br>
              <a:rPr lang="en-GB" altLang="en-US" sz="2000" dirty="0">
                <a:latin typeface="Calibri" panose="020F0502020204030204" pitchFamily="34" charset="0"/>
                <a:ea typeface="Times New Roman" panose="02020603050405020304" pitchFamily="18" charset="0"/>
                <a:cs typeface="Calibri" panose="020F0502020204030204" pitchFamily="34" charset="0"/>
              </a:rPr>
            </a:br>
            <a:r>
              <a:rPr lang="en-GB" altLang="en-US" sz="2000" dirty="0">
                <a:latin typeface="Calibri" panose="020F0502020204030204" pitchFamily="34" charset="0"/>
                <a:ea typeface="Times New Roman" panose="02020603050405020304" pitchFamily="18" charset="0"/>
                <a:cs typeface="Calibri" panose="020F0502020204030204" pitchFamily="34" charset="0"/>
              </a:rPr>
              <a:t>- The goal is for the </a:t>
            </a:r>
            <a:r>
              <a:rPr lang="en-GB" altLang="en-US" sz="2000" dirty="0" err="1">
                <a:latin typeface="Calibri" panose="020F0502020204030204" pitchFamily="34" charset="0"/>
                <a:ea typeface="Times New Roman" panose="02020603050405020304" pitchFamily="18" charset="0"/>
                <a:cs typeface="Calibri" panose="020F0502020204030204" pitchFamily="34" charset="0"/>
              </a:rPr>
              <a:t>startups</a:t>
            </a:r>
            <a:r>
              <a:rPr lang="en-GB" altLang="en-US" sz="2000" dirty="0">
                <a:latin typeface="Calibri" panose="020F0502020204030204" pitchFamily="34" charset="0"/>
                <a:ea typeface="Times New Roman" panose="02020603050405020304" pitchFamily="18" charset="0"/>
                <a:cs typeface="Calibri" panose="020F0502020204030204" pitchFamily="34" charset="0"/>
              </a:rPr>
              <a:t> to work together on demonstration, projects, business and collaboration opportunities, with support from corporate and public sector sponsors.</a:t>
            </a:r>
            <a:br>
              <a:rPr lang="en-GB" altLang="en-US" sz="2000" dirty="0">
                <a:latin typeface="Calibri" panose="020F0502020204030204" pitchFamily="34" charset="0"/>
                <a:ea typeface="Times New Roman" panose="02020603050405020304" pitchFamily="18" charset="0"/>
                <a:cs typeface="Calibri" panose="020F0502020204030204" pitchFamily="34" charset="0"/>
              </a:rPr>
            </a:br>
            <a:br>
              <a:rPr lang="en-GB" altLang="en-US" sz="2000" dirty="0">
                <a:latin typeface="Calibri" panose="020F0502020204030204" pitchFamily="34" charset="0"/>
                <a:ea typeface="Times New Roman" panose="02020603050405020304" pitchFamily="18" charset="0"/>
                <a:cs typeface="Calibri" panose="020F0502020204030204" pitchFamily="34" charset="0"/>
              </a:rPr>
            </a:br>
            <a:r>
              <a:rPr lang="en-GB" altLang="en-US" sz="2000" dirty="0">
                <a:latin typeface="Calibri" panose="020F0502020204030204" pitchFamily="34" charset="0"/>
                <a:ea typeface="Times New Roman" panose="02020603050405020304" pitchFamily="18" charset="0"/>
                <a:cs typeface="Calibri" panose="020F0502020204030204" pitchFamily="34" charset="0"/>
              </a:rPr>
              <a:t>- The Europe – India Innovation Partnership Service Facility will aim to facilitate such deployment projects in India and Europe for innovations to be utilized with appropriate business models in new markets</a:t>
            </a:r>
            <a:endParaRPr kumimoji="0" lang="en-GB"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2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9144597"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EU-India </a:t>
            </a:r>
            <a:r>
              <a:rPr lang="en-IN" sz="2400" b="1" i="0" u="none" strike="noStrike" cap="none" dirty="0">
                <a:solidFill>
                  <a:schemeClr val="dk1"/>
                </a:solidFill>
                <a:latin typeface="Calibri"/>
                <a:ea typeface="Calibri"/>
                <a:cs typeface="Calibri"/>
                <a:sym typeface="Calibri"/>
              </a:rPr>
              <a:t>Innovation Partnership</a:t>
            </a:r>
          </a:p>
          <a:p>
            <a:pPr marL="0" marR="0" lvl="0" indent="0" algn="ctr" rtl="0">
              <a:spcBef>
                <a:spcPts val="0"/>
              </a:spcBef>
              <a:spcAft>
                <a:spcPts val="0"/>
              </a:spcAft>
              <a:buNone/>
            </a:pPr>
            <a:r>
              <a:rPr lang="en-IN" sz="2400" b="1" dirty="0">
                <a:solidFill>
                  <a:schemeClr val="dk1"/>
                </a:solidFill>
                <a:latin typeface="Calibri"/>
                <a:ea typeface="Calibri"/>
                <a:cs typeface="Calibri"/>
                <a:sym typeface="Calibri"/>
              </a:rPr>
              <a:t>Thematic Platform for Start-ups</a:t>
            </a:r>
            <a:endParaRPr sz="2400" b="1"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55A45660-1306-1743-80EB-BA1B7269A17E}"/>
              </a:ext>
            </a:extLst>
          </p:cNvPr>
          <p:cNvSpPr txBox="1"/>
          <p:nvPr/>
        </p:nvSpPr>
        <p:spPr>
          <a:xfrm>
            <a:off x="131618" y="1887006"/>
            <a:ext cx="11928764" cy="3954929"/>
          </a:xfrm>
          <a:prstGeom prst="rect">
            <a:avLst/>
          </a:prstGeom>
          <a:noFill/>
        </p:spPr>
        <p:txBody>
          <a:bodyPr wrap="square" rtlCol="0">
            <a:spAutoFit/>
          </a:bodyPr>
          <a:lstStyle/>
          <a:p>
            <a:pPr lvl="0" eaLnBrk="0" fontAlgn="base" hangingPunct="0">
              <a:spcBef>
                <a:spcPct val="0"/>
              </a:spcBef>
              <a:spcAft>
                <a:spcPct val="0"/>
              </a:spcAft>
              <a:buClrTx/>
            </a:pPr>
            <a:r>
              <a:rPr lang="en-GB" altLang="en-US" sz="2000" b="1" u="sng" dirty="0">
                <a:latin typeface="Calibri" panose="020F0502020204030204" pitchFamily="34" charset="0"/>
                <a:ea typeface="Times New Roman" panose="02020603050405020304" pitchFamily="18" charset="0"/>
                <a:cs typeface="Calibri" panose="020F0502020204030204" pitchFamily="34" charset="0"/>
              </a:rPr>
              <a:t>Background</a:t>
            </a:r>
          </a:p>
          <a:p>
            <a:pPr lvl="0" eaLnBrk="0" fontAlgn="base" hangingPunct="0">
              <a:spcBef>
                <a:spcPct val="0"/>
              </a:spcBef>
              <a:spcAft>
                <a:spcPct val="0"/>
              </a:spcAft>
              <a:buClrTx/>
            </a:pPr>
            <a:endParaRPr lang="en-GB" altLang="en-US" sz="1650" b="1" u="sng"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650" dirty="0">
                <a:latin typeface="Calibri" panose="020F0502020204030204" pitchFamily="34" charset="0"/>
                <a:cs typeface="Calibri" panose="020F0502020204030204" pitchFamily="34" charset="0"/>
              </a:rPr>
              <a:t>Funded by the European Commission Directorate-General for Research and Innovation and with support from the India government, the </a:t>
            </a:r>
            <a:r>
              <a:rPr lang="en-GB" sz="1650" b="1" dirty="0">
                <a:latin typeface="Calibri" panose="020F0502020204030204" pitchFamily="34" charset="0"/>
                <a:cs typeface="Calibri" panose="020F0502020204030204" pitchFamily="34" charset="0"/>
              </a:rPr>
              <a:t>EU-India Innovation Partnership</a:t>
            </a:r>
            <a:r>
              <a:rPr lang="en-GB" sz="1650" dirty="0">
                <a:latin typeface="Calibri" panose="020F0502020204030204" pitchFamily="34" charset="0"/>
                <a:cs typeface="Calibri" panose="020F0502020204030204" pitchFamily="34" charset="0"/>
              </a:rPr>
              <a:t> was launched in 2018 to build a network and connect the incubator ecosystems in India and Europe. </a:t>
            </a:r>
          </a:p>
          <a:p>
            <a:pPr algn="just"/>
            <a:endParaRPr lang="en-GB" sz="1650" dirty="0">
              <a:latin typeface="Calibri" panose="020F0502020204030204" pitchFamily="34" charset="0"/>
              <a:cs typeface="Calibri" panose="020F0502020204030204" pitchFamily="34" charset="0"/>
            </a:endParaRPr>
          </a:p>
          <a:p>
            <a:pPr algn="just"/>
            <a:r>
              <a:rPr lang="en-GB" sz="1650" dirty="0">
                <a:latin typeface="Calibri" panose="020F0502020204030204" pitchFamily="34" charset="0"/>
                <a:cs typeface="Calibri" panose="020F0502020204030204" pitchFamily="34" charset="0"/>
              </a:rPr>
              <a:t>At present we have more than 90 Indian and European incubators and accelerators participating in the initiative and offering support to each other’s portfolio start-ups and scale ups to explore market opportunities in the others region. We are still expanding this network. More info at: </a:t>
            </a:r>
            <a:r>
              <a:rPr lang="en-GB" sz="1650" dirty="0">
                <a:latin typeface="Calibri" panose="020F0502020204030204" pitchFamily="34" charset="0"/>
                <a:cs typeface="Calibri" panose="020F0502020204030204" pitchFamily="34" charset="0"/>
                <a:hlinkClick r:id="rId5"/>
              </a:rPr>
              <a:t>https://startupeuropeindia.net/eiip/</a:t>
            </a:r>
            <a:r>
              <a:rPr lang="en-GB" sz="1650" dirty="0">
                <a:latin typeface="Calibri" panose="020F0502020204030204" pitchFamily="34" charset="0"/>
                <a:cs typeface="Calibri" panose="020F0502020204030204" pitchFamily="34" charset="0"/>
              </a:rPr>
              <a:t> </a:t>
            </a:r>
          </a:p>
          <a:p>
            <a:pPr indent="-342900" algn="just"/>
            <a:endParaRPr lang="en-GB" sz="1650" dirty="0">
              <a:latin typeface="Calibri" panose="020F0502020204030204" pitchFamily="34" charset="0"/>
              <a:cs typeface="Calibri" panose="020F0502020204030204" pitchFamily="34" charset="0"/>
            </a:endParaRPr>
          </a:p>
          <a:p>
            <a:pPr indent="-342900" algn="just"/>
            <a:r>
              <a:rPr lang="en-GB" sz="1650" dirty="0">
                <a:latin typeface="Calibri" panose="020F0502020204030204" pitchFamily="34" charset="0"/>
                <a:cs typeface="Calibri" panose="020F0502020204030204" pitchFamily="34" charset="0"/>
              </a:rPr>
              <a:t>A major </a:t>
            </a:r>
            <a:r>
              <a:rPr lang="en-GB" altLang="en-US" sz="1650" b="1" dirty="0">
                <a:solidFill>
                  <a:schemeClr val="tx1"/>
                </a:solidFill>
                <a:latin typeface="Calibri" panose="020F0502020204030204" pitchFamily="34" charset="0"/>
                <a:ea typeface="Times New Roman,Georgia"/>
                <a:cs typeface="Calibri" panose="020F0502020204030204" pitchFamily="34" charset="0"/>
              </a:rPr>
              <a:t>flagship initiative </a:t>
            </a:r>
            <a:r>
              <a:rPr lang="en-GB" sz="1650" dirty="0">
                <a:latin typeface="Calibri" panose="020F0502020204030204" pitchFamily="34" charset="0"/>
                <a:cs typeface="Calibri" panose="020F0502020204030204" pitchFamily="34" charset="0"/>
              </a:rPr>
              <a:t>being implemented within the EU-India incubator network focuses</a:t>
            </a:r>
            <a:r>
              <a:rPr lang="en-GB" altLang="en-US" sz="1650" dirty="0">
                <a:solidFill>
                  <a:schemeClr val="tx1"/>
                </a:solidFill>
                <a:latin typeface="Calibri" panose="020F0502020204030204" pitchFamily="34" charset="0"/>
                <a:ea typeface="Times New Roman,Georgia"/>
                <a:cs typeface="Calibri" panose="020F0502020204030204" pitchFamily="34" charset="0"/>
              </a:rPr>
              <a:t> on </a:t>
            </a:r>
            <a:r>
              <a:rPr lang="en-GB" sz="1650" dirty="0">
                <a:latin typeface="Calibri" panose="020F0502020204030204" pitchFamily="34" charset="0"/>
                <a:cs typeface="Calibri" panose="020F0502020204030204" pitchFamily="34" charset="0"/>
              </a:rPr>
              <a:t>new </a:t>
            </a:r>
            <a:r>
              <a:rPr lang="en-GB" sz="1650" dirty="0" err="1">
                <a:latin typeface="Calibri" panose="020F0502020204030204" pitchFamily="34" charset="0"/>
                <a:cs typeface="Calibri" panose="020F0502020204030204" pitchFamily="34" charset="0"/>
              </a:rPr>
              <a:t>agri</a:t>
            </a:r>
            <a:r>
              <a:rPr lang="en-GB" sz="1650" dirty="0">
                <a:latin typeface="Calibri" panose="020F0502020204030204" pitchFamily="34" charset="0"/>
                <a:cs typeface="Calibri" panose="020F0502020204030204" pitchFamily="34" charset="0"/>
              </a:rPr>
              <a:t>-technologies and how they can be leveraged to reduce food waste from farm to consumer</a:t>
            </a:r>
            <a:r>
              <a:rPr lang="en-GB" altLang="en-US" sz="1650" dirty="0">
                <a:solidFill>
                  <a:schemeClr val="tx1"/>
                </a:solidFill>
                <a:latin typeface="Calibri" panose="020F0502020204030204" pitchFamily="34" charset="0"/>
                <a:ea typeface="Times New Roman,Georgia"/>
                <a:cs typeface="Calibri" panose="020F0502020204030204" pitchFamily="34" charset="0"/>
              </a:rPr>
              <a:t>. </a:t>
            </a:r>
            <a:r>
              <a:rPr lang="en-GB" sz="1650" dirty="0">
                <a:latin typeface="Calibri" panose="020F0502020204030204" pitchFamily="34" charset="0"/>
                <a:cs typeface="Calibri" panose="020F0502020204030204" pitchFamily="34" charset="0"/>
              </a:rPr>
              <a:t>We are already collecting and standardizing information about business initiatives on food waste being supported by the participating incubators. </a:t>
            </a:r>
          </a:p>
          <a:p>
            <a:pPr lvl="0" algn="just" eaLnBrk="0" fontAlgn="base" hangingPunct="0">
              <a:spcBef>
                <a:spcPct val="0"/>
              </a:spcBef>
              <a:spcAft>
                <a:spcPct val="0"/>
              </a:spcAft>
              <a:buClrTx/>
            </a:pPr>
            <a:br>
              <a:rPr lang="en-GB" altLang="en-US" sz="1650" dirty="0">
                <a:latin typeface="Calibri" panose="020F0502020204030204" pitchFamily="34" charset="0"/>
                <a:ea typeface="Times New Roman" panose="02020603050405020304" pitchFamily="18" charset="0"/>
                <a:cs typeface="Calibri" panose="020F0502020204030204" pitchFamily="34" charset="0"/>
              </a:rPr>
            </a:br>
            <a:r>
              <a:rPr lang="en-GB" altLang="en-US" sz="1650" dirty="0">
                <a:solidFill>
                  <a:schemeClr val="tx1"/>
                </a:solidFill>
                <a:latin typeface="Calibri" panose="020F0502020204030204" pitchFamily="34" charset="0"/>
                <a:ea typeface="Times New Roman" panose="02020603050405020304" pitchFamily="18" charset="0"/>
                <a:cs typeface="Calibri" panose="020F0502020204030204" pitchFamily="34" charset="0"/>
              </a:rPr>
              <a:t>Thus we are currently reaching out </a:t>
            </a:r>
            <a:r>
              <a:rPr lang="en-GB" altLang="en-US" sz="1650" dirty="0">
                <a:solidFill>
                  <a:schemeClr val="tx1"/>
                </a:solidFill>
                <a:latin typeface="Calibri" panose="020F0502020204030204" pitchFamily="34" charset="0"/>
                <a:ea typeface="Times New Roman,Georgia"/>
                <a:cs typeface="Calibri" panose="020F0502020204030204" pitchFamily="34" charset="0"/>
              </a:rPr>
              <a:t>to private (corporates) and public sector stakeholders interested in being involved in supporting start-ups from Europe and India </a:t>
            </a:r>
            <a:r>
              <a:rPr lang="en-GB" altLang="en-US" sz="1650" b="1" dirty="0">
                <a:solidFill>
                  <a:schemeClr val="tx1"/>
                </a:solidFill>
                <a:latin typeface="Calibri" panose="020F0502020204030204" pitchFamily="34" charset="0"/>
                <a:ea typeface="Times New Roman,Georgia"/>
                <a:cs typeface="Calibri" panose="020F0502020204030204" pitchFamily="34" charset="0"/>
              </a:rPr>
              <a:t>developing and deploying solutions for food waste reduction from farm to consumer</a:t>
            </a:r>
            <a:r>
              <a:rPr lang="en-GB" altLang="en-US" sz="1650" dirty="0">
                <a:solidFill>
                  <a:schemeClr val="tx1"/>
                </a:solidFill>
                <a:latin typeface="Calibri" panose="020F0502020204030204" pitchFamily="34" charset="0"/>
                <a:ea typeface="Times New Roman,Georgia"/>
                <a:cs typeface="Calibri" panose="020F0502020204030204" pitchFamily="34" charset="0"/>
              </a:rPr>
              <a:t>.</a:t>
            </a:r>
            <a:endParaRPr lang="en-GB" sz="1650" dirty="0"/>
          </a:p>
        </p:txBody>
      </p:sp>
    </p:spTree>
    <p:extLst>
      <p:ext uri="{BB962C8B-B14F-4D97-AF65-F5344CB8AC3E}">
        <p14:creationId xmlns:p14="http://schemas.microsoft.com/office/powerpoint/2010/main" val="338694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ijl omhoog en omlaag 45">
            <a:extLst>
              <a:ext uri="{FF2B5EF4-FFF2-40B4-BE49-F238E27FC236}">
                <a16:creationId xmlns:a16="http://schemas.microsoft.com/office/drawing/2014/main" id="{7989761A-A3A2-D94C-8212-5D5DC6988D61}"/>
              </a:ext>
            </a:extLst>
          </p:cNvPr>
          <p:cNvSpPr/>
          <p:nvPr/>
        </p:nvSpPr>
        <p:spPr>
          <a:xfrm>
            <a:off x="1147821" y="4400419"/>
            <a:ext cx="287442" cy="811551"/>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B696D721-2F3C-B84B-848E-587E8A7379EF}"/>
              </a:ext>
            </a:extLst>
          </p:cNvPr>
          <p:cNvSpPr>
            <a:spLocks noGrp="1"/>
          </p:cNvSpPr>
          <p:nvPr>
            <p:ph type="title"/>
          </p:nvPr>
        </p:nvSpPr>
        <p:spPr>
          <a:xfrm>
            <a:off x="964827" y="365125"/>
            <a:ext cx="10835877" cy="619933"/>
          </a:xfrm>
          <a:noFill/>
        </p:spPr>
        <p:txBody>
          <a:bodyPr>
            <a:noAutofit/>
          </a:bodyPr>
          <a:lstStyle/>
          <a:p>
            <a:r>
              <a:rPr lang="en-GB" sz="2400" b="1" dirty="0">
                <a:latin typeface="Calibri" panose="020F0502020204030204" pitchFamily="34" charset="0"/>
                <a:cs typeface="Calibri" panose="020F0502020204030204" pitchFamily="34" charset="0"/>
              </a:rPr>
              <a:t>Positioning of the food waste initiative in the EU-India Innovation Partnership</a:t>
            </a:r>
          </a:p>
        </p:txBody>
      </p:sp>
      <p:sp>
        <p:nvSpPr>
          <p:cNvPr id="3" name="Ovaal 2">
            <a:extLst>
              <a:ext uri="{FF2B5EF4-FFF2-40B4-BE49-F238E27FC236}">
                <a16:creationId xmlns:a16="http://schemas.microsoft.com/office/drawing/2014/main" id="{24AE67D9-7012-E94F-A381-BDF88D96A436}"/>
              </a:ext>
            </a:extLst>
          </p:cNvPr>
          <p:cNvSpPr/>
          <p:nvPr/>
        </p:nvSpPr>
        <p:spPr>
          <a:xfrm>
            <a:off x="333780" y="6115109"/>
            <a:ext cx="945397" cy="40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4" name="Ovaal 3">
            <a:extLst>
              <a:ext uri="{FF2B5EF4-FFF2-40B4-BE49-F238E27FC236}">
                <a16:creationId xmlns:a16="http://schemas.microsoft.com/office/drawing/2014/main" id="{E4D1A3FC-67FC-E946-82A8-38C64AF10B0E}"/>
              </a:ext>
            </a:extLst>
          </p:cNvPr>
          <p:cNvSpPr/>
          <p:nvPr/>
        </p:nvSpPr>
        <p:spPr>
          <a:xfrm>
            <a:off x="1435263" y="6074771"/>
            <a:ext cx="945397" cy="40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6" name="Ovaal 5">
            <a:extLst>
              <a:ext uri="{FF2B5EF4-FFF2-40B4-BE49-F238E27FC236}">
                <a16:creationId xmlns:a16="http://schemas.microsoft.com/office/drawing/2014/main" id="{913FD0D9-3358-4646-98DD-1B109CE0CA25}"/>
              </a:ext>
            </a:extLst>
          </p:cNvPr>
          <p:cNvSpPr/>
          <p:nvPr/>
        </p:nvSpPr>
        <p:spPr>
          <a:xfrm>
            <a:off x="2553077" y="6074771"/>
            <a:ext cx="945397" cy="40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7" name="Ovaal 6">
            <a:extLst>
              <a:ext uri="{FF2B5EF4-FFF2-40B4-BE49-F238E27FC236}">
                <a16:creationId xmlns:a16="http://schemas.microsoft.com/office/drawing/2014/main" id="{A8055FCC-03EC-804D-AAF3-92F047FCAA9F}"/>
              </a:ext>
            </a:extLst>
          </p:cNvPr>
          <p:cNvSpPr/>
          <p:nvPr/>
        </p:nvSpPr>
        <p:spPr>
          <a:xfrm>
            <a:off x="3609648" y="6071790"/>
            <a:ext cx="945397" cy="40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Afgeronde rechthoek 7">
            <a:extLst>
              <a:ext uri="{FF2B5EF4-FFF2-40B4-BE49-F238E27FC236}">
                <a16:creationId xmlns:a16="http://schemas.microsoft.com/office/drawing/2014/main" id="{1622791E-D321-7943-9875-BE0BC31BE329}"/>
              </a:ext>
            </a:extLst>
          </p:cNvPr>
          <p:cNvSpPr/>
          <p:nvPr/>
        </p:nvSpPr>
        <p:spPr>
          <a:xfrm>
            <a:off x="713993" y="5246259"/>
            <a:ext cx="1216618" cy="6199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Calibri" panose="020F0502020204030204" pitchFamily="34" charset="0"/>
                <a:cs typeface="Calibri" panose="020F0502020204030204" pitchFamily="34" charset="0"/>
              </a:rPr>
              <a:t>incubator</a:t>
            </a:r>
          </a:p>
        </p:txBody>
      </p:sp>
      <p:sp>
        <p:nvSpPr>
          <p:cNvPr id="9" name="Afgeronde rechthoek 8">
            <a:extLst>
              <a:ext uri="{FF2B5EF4-FFF2-40B4-BE49-F238E27FC236}">
                <a16:creationId xmlns:a16="http://schemas.microsoft.com/office/drawing/2014/main" id="{E4DF049E-E0BA-5145-95BD-9148DD74A6D4}"/>
              </a:ext>
            </a:extLst>
          </p:cNvPr>
          <p:cNvSpPr/>
          <p:nvPr/>
        </p:nvSpPr>
        <p:spPr>
          <a:xfrm>
            <a:off x="2577102" y="5301448"/>
            <a:ext cx="1216618" cy="6199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Calibri" panose="020F0502020204030204" pitchFamily="34" charset="0"/>
                <a:cs typeface="Calibri" panose="020F0502020204030204" pitchFamily="34" charset="0"/>
              </a:rPr>
              <a:t>incubator</a:t>
            </a:r>
          </a:p>
        </p:txBody>
      </p:sp>
      <p:sp>
        <p:nvSpPr>
          <p:cNvPr id="10" name="Afgeronde rechthoek 9">
            <a:extLst>
              <a:ext uri="{FF2B5EF4-FFF2-40B4-BE49-F238E27FC236}">
                <a16:creationId xmlns:a16="http://schemas.microsoft.com/office/drawing/2014/main" id="{239CF92D-11D2-AB44-BFC4-8FD440D863FB}"/>
              </a:ext>
            </a:extLst>
          </p:cNvPr>
          <p:cNvSpPr/>
          <p:nvPr/>
        </p:nvSpPr>
        <p:spPr>
          <a:xfrm>
            <a:off x="6179074" y="5215523"/>
            <a:ext cx="1216618" cy="6199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Calibri" panose="020F0502020204030204" pitchFamily="34" charset="0"/>
                <a:cs typeface="Calibri" panose="020F0502020204030204" pitchFamily="34" charset="0"/>
              </a:rPr>
              <a:t>incubator</a:t>
            </a:r>
          </a:p>
        </p:txBody>
      </p:sp>
      <p:sp>
        <p:nvSpPr>
          <p:cNvPr id="11" name="Afgeronde rechthoek 10">
            <a:extLst>
              <a:ext uri="{FF2B5EF4-FFF2-40B4-BE49-F238E27FC236}">
                <a16:creationId xmlns:a16="http://schemas.microsoft.com/office/drawing/2014/main" id="{4E2C57F8-E958-B146-9A1F-99A23CF68790}"/>
              </a:ext>
            </a:extLst>
          </p:cNvPr>
          <p:cNvSpPr/>
          <p:nvPr/>
        </p:nvSpPr>
        <p:spPr>
          <a:xfrm>
            <a:off x="4274069" y="5250737"/>
            <a:ext cx="1216618" cy="6199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Calibri" panose="020F0502020204030204" pitchFamily="34" charset="0"/>
                <a:cs typeface="Calibri" panose="020F0502020204030204" pitchFamily="34" charset="0"/>
              </a:rPr>
              <a:t>incubator</a:t>
            </a:r>
          </a:p>
        </p:txBody>
      </p:sp>
      <p:sp>
        <p:nvSpPr>
          <p:cNvPr id="13" name="Ovaal 12">
            <a:extLst>
              <a:ext uri="{FF2B5EF4-FFF2-40B4-BE49-F238E27FC236}">
                <a16:creationId xmlns:a16="http://schemas.microsoft.com/office/drawing/2014/main" id="{C337EAE4-D65A-4943-9D0F-478320582C1B}"/>
              </a:ext>
            </a:extLst>
          </p:cNvPr>
          <p:cNvSpPr/>
          <p:nvPr/>
        </p:nvSpPr>
        <p:spPr>
          <a:xfrm>
            <a:off x="4725817" y="6015304"/>
            <a:ext cx="945397" cy="40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4" name="Ovaal 13">
            <a:extLst>
              <a:ext uri="{FF2B5EF4-FFF2-40B4-BE49-F238E27FC236}">
                <a16:creationId xmlns:a16="http://schemas.microsoft.com/office/drawing/2014/main" id="{FB1A957E-72F9-4046-82C0-A963FECC7ECA}"/>
              </a:ext>
            </a:extLst>
          </p:cNvPr>
          <p:cNvSpPr/>
          <p:nvPr/>
        </p:nvSpPr>
        <p:spPr>
          <a:xfrm>
            <a:off x="5831026" y="6019176"/>
            <a:ext cx="945397" cy="40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5" name="Ovaal 14">
            <a:extLst>
              <a:ext uri="{FF2B5EF4-FFF2-40B4-BE49-F238E27FC236}">
                <a16:creationId xmlns:a16="http://schemas.microsoft.com/office/drawing/2014/main" id="{4680EA9F-5A48-2148-B154-1D50B5A7D071}"/>
              </a:ext>
            </a:extLst>
          </p:cNvPr>
          <p:cNvSpPr/>
          <p:nvPr/>
        </p:nvSpPr>
        <p:spPr>
          <a:xfrm>
            <a:off x="6929325" y="6023679"/>
            <a:ext cx="945397" cy="402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6" name="Afgeronde rechthoek 15">
            <a:extLst>
              <a:ext uri="{FF2B5EF4-FFF2-40B4-BE49-F238E27FC236}">
                <a16:creationId xmlns:a16="http://schemas.microsoft.com/office/drawing/2014/main" id="{E0F89625-CD1F-314E-A063-876264381B47}"/>
              </a:ext>
            </a:extLst>
          </p:cNvPr>
          <p:cNvSpPr/>
          <p:nvPr/>
        </p:nvSpPr>
        <p:spPr>
          <a:xfrm>
            <a:off x="614025" y="1746569"/>
            <a:ext cx="1216618" cy="6199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Calibri" panose="020F0502020204030204" pitchFamily="34" charset="0"/>
                <a:cs typeface="Calibri" panose="020F0502020204030204" pitchFamily="34" charset="0"/>
              </a:rPr>
              <a:t>incubator</a:t>
            </a:r>
          </a:p>
        </p:txBody>
      </p:sp>
      <p:sp>
        <p:nvSpPr>
          <p:cNvPr id="17" name="Afgeronde rechthoek 16">
            <a:extLst>
              <a:ext uri="{FF2B5EF4-FFF2-40B4-BE49-F238E27FC236}">
                <a16:creationId xmlns:a16="http://schemas.microsoft.com/office/drawing/2014/main" id="{BE321A92-665E-E240-BBD6-F004040407E1}"/>
              </a:ext>
            </a:extLst>
          </p:cNvPr>
          <p:cNvSpPr/>
          <p:nvPr/>
        </p:nvSpPr>
        <p:spPr>
          <a:xfrm>
            <a:off x="2452048" y="1725729"/>
            <a:ext cx="1216618" cy="6199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Calibri" panose="020F0502020204030204" pitchFamily="34" charset="0"/>
                <a:cs typeface="Calibri" panose="020F0502020204030204" pitchFamily="34" charset="0"/>
              </a:rPr>
              <a:t>incubator</a:t>
            </a:r>
          </a:p>
        </p:txBody>
      </p:sp>
      <p:sp>
        <p:nvSpPr>
          <p:cNvPr id="19" name="Afgeronde rechthoek 18">
            <a:extLst>
              <a:ext uri="{FF2B5EF4-FFF2-40B4-BE49-F238E27FC236}">
                <a16:creationId xmlns:a16="http://schemas.microsoft.com/office/drawing/2014/main" id="{D6B42B67-5528-914F-8621-E08DC7E7CFBC}"/>
              </a:ext>
            </a:extLst>
          </p:cNvPr>
          <p:cNvSpPr/>
          <p:nvPr/>
        </p:nvSpPr>
        <p:spPr>
          <a:xfrm>
            <a:off x="4289757" y="1687011"/>
            <a:ext cx="1216618" cy="6199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Calibri" panose="020F0502020204030204" pitchFamily="34" charset="0"/>
                <a:cs typeface="Calibri" panose="020F0502020204030204" pitchFamily="34" charset="0"/>
              </a:rPr>
              <a:t>incubator</a:t>
            </a:r>
          </a:p>
        </p:txBody>
      </p:sp>
      <p:sp>
        <p:nvSpPr>
          <p:cNvPr id="20" name="Afgeronde rechthoek 19">
            <a:extLst>
              <a:ext uri="{FF2B5EF4-FFF2-40B4-BE49-F238E27FC236}">
                <a16:creationId xmlns:a16="http://schemas.microsoft.com/office/drawing/2014/main" id="{85411A6A-777D-D24A-B5A8-5221C47B068B}"/>
              </a:ext>
            </a:extLst>
          </p:cNvPr>
          <p:cNvSpPr/>
          <p:nvPr/>
        </p:nvSpPr>
        <p:spPr>
          <a:xfrm>
            <a:off x="6066688" y="1668626"/>
            <a:ext cx="1216618" cy="6199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latin typeface="Calibri" panose="020F0502020204030204" pitchFamily="34" charset="0"/>
                <a:cs typeface="Calibri" panose="020F0502020204030204" pitchFamily="34" charset="0"/>
              </a:rPr>
              <a:t>incubator</a:t>
            </a:r>
          </a:p>
        </p:txBody>
      </p:sp>
      <p:sp>
        <p:nvSpPr>
          <p:cNvPr id="21" name="Ovaal 20">
            <a:extLst>
              <a:ext uri="{FF2B5EF4-FFF2-40B4-BE49-F238E27FC236}">
                <a16:creationId xmlns:a16="http://schemas.microsoft.com/office/drawing/2014/main" id="{4F2D1B70-5AC9-9D4E-B3E1-B40CDA264BB0}"/>
              </a:ext>
            </a:extLst>
          </p:cNvPr>
          <p:cNvSpPr/>
          <p:nvPr/>
        </p:nvSpPr>
        <p:spPr>
          <a:xfrm>
            <a:off x="336476" y="1044512"/>
            <a:ext cx="945397" cy="4029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a:extLst>
              <a:ext uri="{FF2B5EF4-FFF2-40B4-BE49-F238E27FC236}">
                <a16:creationId xmlns:a16="http://schemas.microsoft.com/office/drawing/2014/main" id="{A0C0EE66-44B0-204C-91D3-C14E405554C1}"/>
              </a:ext>
            </a:extLst>
          </p:cNvPr>
          <p:cNvSpPr/>
          <p:nvPr/>
        </p:nvSpPr>
        <p:spPr>
          <a:xfrm>
            <a:off x="1435263" y="1023311"/>
            <a:ext cx="945397" cy="4029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CE9FDE4F-8B48-2948-87E3-6F7B06370B6F}"/>
              </a:ext>
            </a:extLst>
          </p:cNvPr>
          <p:cNvSpPr/>
          <p:nvPr/>
        </p:nvSpPr>
        <p:spPr>
          <a:xfrm>
            <a:off x="2528806" y="1010545"/>
            <a:ext cx="945397" cy="4029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4" name="Ovaal 23">
            <a:extLst>
              <a:ext uri="{FF2B5EF4-FFF2-40B4-BE49-F238E27FC236}">
                <a16:creationId xmlns:a16="http://schemas.microsoft.com/office/drawing/2014/main" id="{1DD62992-23D8-354E-ABFE-DF52425C0241}"/>
              </a:ext>
            </a:extLst>
          </p:cNvPr>
          <p:cNvSpPr/>
          <p:nvPr/>
        </p:nvSpPr>
        <p:spPr>
          <a:xfrm>
            <a:off x="3622349" y="1008189"/>
            <a:ext cx="945397" cy="4029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5" name="Ovaal 24">
            <a:extLst>
              <a:ext uri="{FF2B5EF4-FFF2-40B4-BE49-F238E27FC236}">
                <a16:creationId xmlns:a16="http://schemas.microsoft.com/office/drawing/2014/main" id="{89993F84-A4F8-594E-9A61-70948AE06D46}"/>
              </a:ext>
            </a:extLst>
          </p:cNvPr>
          <p:cNvSpPr/>
          <p:nvPr/>
        </p:nvSpPr>
        <p:spPr>
          <a:xfrm>
            <a:off x="4635036" y="1028025"/>
            <a:ext cx="945397" cy="4029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6" name="Ovaal 25">
            <a:extLst>
              <a:ext uri="{FF2B5EF4-FFF2-40B4-BE49-F238E27FC236}">
                <a16:creationId xmlns:a16="http://schemas.microsoft.com/office/drawing/2014/main" id="{087CFB5B-A2B6-3A41-94A4-510EA3E92B5A}"/>
              </a:ext>
            </a:extLst>
          </p:cNvPr>
          <p:cNvSpPr/>
          <p:nvPr/>
        </p:nvSpPr>
        <p:spPr>
          <a:xfrm>
            <a:off x="5650801" y="1004607"/>
            <a:ext cx="945397" cy="4029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7" name="Ovaal 26">
            <a:extLst>
              <a:ext uri="{FF2B5EF4-FFF2-40B4-BE49-F238E27FC236}">
                <a16:creationId xmlns:a16="http://schemas.microsoft.com/office/drawing/2014/main" id="{22164CC0-C89C-FF43-8961-893920785285}"/>
              </a:ext>
            </a:extLst>
          </p:cNvPr>
          <p:cNvSpPr/>
          <p:nvPr/>
        </p:nvSpPr>
        <p:spPr>
          <a:xfrm>
            <a:off x="6694224" y="1018023"/>
            <a:ext cx="945397" cy="4029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8" name="Pijl omhoog en omlaag 27">
            <a:extLst>
              <a:ext uri="{FF2B5EF4-FFF2-40B4-BE49-F238E27FC236}">
                <a16:creationId xmlns:a16="http://schemas.microsoft.com/office/drawing/2014/main" id="{4CB877C5-9EDB-294B-B7FA-644529FAADD9}"/>
              </a:ext>
            </a:extLst>
          </p:cNvPr>
          <p:cNvSpPr/>
          <p:nvPr/>
        </p:nvSpPr>
        <p:spPr>
          <a:xfrm>
            <a:off x="1137216" y="2400790"/>
            <a:ext cx="298048" cy="61219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9" name="Pijl omhoog en omlaag 28">
            <a:extLst>
              <a:ext uri="{FF2B5EF4-FFF2-40B4-BE49-F238E27FC236}">
                <a16:creationId xmlns:a16="http://schemas.microsoft.com/office/drawing/2014/main" id="{3166113E-F1A5-B44B-8637-F6DB99940C1B}"/>
              </a:ext>
            </a:extLst>
          </p:cNvPr>
          <p:cNvSpPr/>
          <p:nvPr/>
        </p:nvSpPr>
        <p:spPr>
          <a:xfrm>
            <a:off x="2914148" y="2368691"/>
            <a:ext cx="331850" cy="678581"/>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30" name="Pijl omhoog en omlaag 29">
            <a:extLst>
              <a:ext uri="{FF2B5EF4-FFF2-40B4-BE49-F238E27FC236}">
                <a16:creationId xmlns:a16="http://schemas.microsoft.com/office/drawing/2014/main" id="{60290AB5-7D53-3047-9A01-D273CCC2EB39}"/>
              </a:ext>
            </a:extLst>
          </p:cNvPr>
          <p:cNvSpPr/>
          <p:nvPr/>
        </p:nvSpPr>
        <p:spPr>
          <a:xfrm>
            <a:off x="4746030" y="2306942"/>
            <a:ext cx="331850" cy="722785"/>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31" name="Pijl omhoog en omlaag 30">
            <a:extLst>
              <a:ext uri="{FF2B5EF4-FFF2-40B4-BE49-F238E27FC236}">
                <a16:creationId xmlns:a16="http://schemas.microsoft.com/office/drawing/2014/main" id="{523E1971-A3E7-B547-8F00-679B6E6B1812}"/>
              </a:ext>
            </a:extLst>
          </p:cNvPr>
          <p:cNvSpPr/>
          <p:nvPr/>
        </p:nvSpPr>
        <p:spPr>
          <a:xfrm>
            <a:off x="6534589" y="2324487"/>
            <a:ext cx="394735" cy="73261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cxnSp>
        <p:nvCxnSpPr>
          <p:cNvPr id="33" name="Rechte verbindingslijn met pijl 32">
            <a:extLst>
              <a:ext uri="{FF2B5EF4-FFF2-40B4-BE49-F238E27FC236}">
                <a16:creationId xmlns:a16="http://schemas.microsoft.com/office/drawing/2014/main" id="{403ADA10-74BC-9D4E-8743-5BF178F3B906}"/>
              </a:ext>
            </a:extLst>
          </p:cNvPr>
          <p:cNvCxnSpPr>
            <a:cxnSpLocks/>
          </p:cNvCxnSpPr>
          <p:nvPr/>
        </p:nvCxnSpPr>
        <p:spPr>
          <a:xfrm>
            <a:off x="754940" y="1454597"/>
            <a:ext cx="277469" cy="237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6D95EC2B-1D71-E547-A04F-3F39DCDDBE96}"/>
              </a:ext>
            </a:extLst>
          </p:cNvPr>
          <p:cNvCxnSpPr>
            <a:cxnSpLocks/>
          </p:cNvCxnSpPr>
          <p:nvPr/>
        </p:nvCxnSpPr>
        <p:spPr>
          <a:xfrm flipH="1">
            <a:off x="1580445" y="1407563"/>
            <a:ext cx="436987" cy="34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11C151CE-BADD-7740-B965-0040A355C49F}"/>
              </a:ext>
            </a:extLst>
          </p:cNvPr>
          <p:cNvCxnSpPr>
            <a:cxnSpLocks/>
            <a:stCxn id="23" idx="4"/>
          </p:cNvCxnSpPr>
          <p:nvPr/>
        </p:nvCxnSpPr>
        <p:spPr>
          <a:xfrm>
            <a:off x="3001505" y="1413501"/>
            <a:ext cx="319460" cy="250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179C5EA9-39A4-7441-928E-46D8F5CCC600}"/>
              </a:ext>
            </a:extLst>
          </p:cNvPr>
          <p:cNvCxnSpPr>
            <a:cxnSpLocks/>
          </p:cNvCxnSpPr>
          <p:nvPr/>
        </p:nvCxnSpPr>
        <p:spPr>
          <a:xfrm flipH="1">
            <a:off x="2602836" y="1465551"/>
            <a:ext cx="324639" cy="239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a:extLst>
              <a:ext uri="{FF2B5EF4-FFF2-40B4-BE49-F238E27FC236}">
                <a16:creationId xmlns:a16="http://schemas.microsoft.com/office/drawing/2014/main" id="{4B01C9C2-1F93-494E-962B-5866425D8B56}"/>
              </a:ext>
            </a:extLst>
          </p:cNvPr>
          <p:cNvCxnSpPr>
            <a:cxnSpLocks/>
            <a:endCxn id="3" idx="0"/>
          </p:cNvCxnSpPr>
          <p:nvPr/>
        </p:nvCxnSpPr>
        <p:spPr>
          <a:xfrm flipH="1">
            <a:off x="806479" y="5870669"/>
            <a:ext cx="225930" cy="24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3426F09A-A553-3C41-BF45-3E2948B544D9}"/>
              </a:ext>
            </a:extLst>
          </p:cNvPr>
          <p:cNvCxnSpPr>
            <a:cxnSpLocks/>
          </p:cNvCxnSpPr>
          <p:nvPr/>
        </p:nvCxnSpPr>
        <p:spPr>
          <a:xfrm>
            <a:off x="1794713" y="5806015"/>
            <a:ext cx="222798" cy="27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a:extLst>
              <a:ext uri="{FF2B5EF4-FFF2-40B4-BE49-F238E27FC236}">
                <a16:creationId xmlns:a16="http://schemas.microsoft.com/office/drawing/2014/main" id="{99E5A2D3-846C-0048-8686-B37CDAF66D9F}"/>
              </a:ext>
            </a:extLst>
          </p:cNvPr>
          <p:cNvCxnSpPr>
            <a:cxnSpLocks/>
          </p:cNvCxnSpPr>
          <p:nvPr/>
        </p:nvCxnSpPr>
        <p:spPr>
          <a:xfrm>
            <a:off x="3658286" y="5882682"/>
            <a:ext cx="227672" cy="189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a:extLst>
              <a:ext uri="{FF2B5EF4-FFF2-40B4-BE49-F238E27FC236}">
                <a16:creationId xmlns:a16="http://schemas.microsoft.com/office/drawing/2014/main" id="{3C2E8900-B0CB-EC47-B956-11380D1E00E8}"/>
              </a:ext>
            </a:extLst>
          </p:cNvPr>
          <p:cNvCxnSpPr>
            <a:cxnSpLocks/>
          </p:cNvCxnSpPr>
          <p:nvPr/>
        </p:nvCxnSpPr>
        <p:spPr>
          <a:xfrm flipH="1">
            <a:off x="2650681" y="5942955"/>
            <a:ext cx="269271" cy="208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0" name="Afbeelding 59">
            <a:extLst>
              <a:ext uri="{FF2B5EF4-FFF2-40B4-BE49-F238E27FC236}">
                <a16:creationId xmlns:a16="http://schemas.microsoft.com/office/drawing/2014/main" id="{0A6121E9-CD1B-2F4A-A845-CF906B6DFC2D}"/>
              </a:ext>
            </a:extLst>
          </p:cNvPr>
          <p:cNvPicPr>
            <a:picLocks noChangeAspect="1"/>
          </p:cNvPicPr>
          <p:nvPr/>
        </p:nvPicPr>
        <p:blipFill>
          <a:blip r:embed="rId3"/>
          <a:stretch>
            <a:fillRect/>
          </a:stretch>
        </p:blipFill>
        <p:spPr>
          <a:xfrm>
            <a:off x="9697255" y="5059985"/>
            <a:ext cx="1267804" cy="822697"/>
          </a:xfrm>
          <a:prstGeom prst="rect">
            <a:avLst/>
          </a:prstGeom>
        </p:spPr>
      </p:pic>
      <p:pic>
        <p:nvPicPr>
          <p:cNvPr id="62" name="Afbeelding 61">
            <a:extLst>
              <a:ext uri="{FF2B5EF4-FFF2-40B4-BE49-F238E27FC236}">
                <a16:creationId xmlns:a16="http://schemas.microsoft.com/office/drawing/2014/main" id="{6F483FD8-DF5B-0F4C-918B-85C1243F6D30}"/>
              </a:ext>
            </a:extLst>
          </p:cNvPr>
          <p:cNvPicPr>
            <a:picLocks noChangeAspect="1"/>
          </p:cNvPicPr>
          <p:nvPr/>
        </p:nvPicPr>
        <p:blipFill>
          <a:blip r:embed="rId4"/>
          <a:stretch>
            <a:fillRect/>
          </a:stretch>
        </p:blipFill>
        <p:spPr>
          <a:xfrm flipH="1">
            <a:off x="9544486" y="1664197"/>
            <a:ext cx="1308054" cy="822697"/>
          </a:xfrm>
          <a:prstGeom prst="rect">
            <a:avLst/>
          </a:prstGeom>
        </p:spPr>
      </p:pic>
      <p:sp>
        <p:nvSpPr>
          <p:cNvPr id="34" name="Afgeronde rechthoek 33">
            <a:extLst>
              <a:ext uri="{FF2B5EF4-FFF2-40B4-BE49-F238E27FC236}">
                <a16:creationId xmlns:a16="http://schemas.microsoft.com/office/drawing/2014/main" id="{08096341-79F8-3842-A413-28DC058518CD}"/>
              </a:ext>
            </a:extLst>
          </p:cNvPr>
          <p:cNvSpPr/>
          <p:nvPr/>
        </p:nvSpPr>
        <p:spPr>
          <a:xfrm>
            <a:off x="622986" y="3047272"/>
            <a:ext cx="7085837" cy="65153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alibri" panose="020F0502020204030204" pitchFamily="34" charset="0"/>
                <a:cs typeface="Calibri" panose="020F0502020204030204" pitchFamily="34" charset="0"/>
              </a:rPr>
              <a:t>Food Waste Initiative</a:t>
            </a:r>
          </a:p>
        </p:txBody>
      </p:sp>
      <p:sp>
        <p:nvSpPr>
          <p:cNvPr id="44" name="Afgeronde rechthoek 43">
            <a:extLst>
              <a:ext uri="{FF2B5EF4-FFF2-40B4-BE49-F238E27FC236}">
                <a16:creationId xmlns:a16="http://schemas.microsoft.com/office/drawing/2014/main" id="{FE9398CC-9866-2849-BD12-DCDB18C76240}"/>
              </a:ext>
            </a:extLst>
          </p:cNvPr>
          <p:cNvSpPr/>
          <p:nvPr/>
        </p:nvSpPr>
        <p:spPr>
          <a:xfrm>
            <a:off x="606479" y="3843281"/>
            <a:ext cx="7102344" cy="561921"/>
          </a:xfrm>
          <a:prstGeom prst="roundRect">
            <a:avLst/>
          </a:prstGeom>
          <a:solidFill>
            <a:srgbClr val="E99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i="1" err="1">
                <a:solidFill>
                  <a:schemeClr val="tx1"/>
                </a:solidFill>
                <a:latin typeface="Calibri" panose="020F0502020204030204" pitchFamily="34" charset="0"/>
                <a:cs typeface="Calibri" panose="020F0502020204030204" pitchFamily="34" charset="0"/>
              </a:rPr>
              <a:t>This</a:t>
            </a:r>
            <a:r>
              <a:rPr lang="nl-NL" i="1">
                <a:solidFill>
                  <a:schemeClr val="tx1"/>
                </a:solidFill>
                <a:latin typeface="Calibri" panose="020F0502020204030204" pitchFamily="34" charset="0"/>
                <a:cs typeface="Calibri" panose="020F0502020204030204" pitchFamily="34" charset="0"/>
              </a:rPr>
              <a:t> </a:t>
            </a:r>
            <a:r>
              <a:rPr lang="nl-NL" i="1" err="1">
                <a:solidFill>
                  <a:schemeClr val="tx1"/>
                </a:solidFill>
                <a:latin typeface="Calibri" panose="020F0502020204030204" pitchFamily="34" charset="0"/>
                <a:cs typeface="Calibri" panose="020F0502020204030204" pitchFamily="34" charset="0"/>
              </a:rPr>
              <a:t>structure</a:t>
            </a:r>
            <a:r>
              <a:rPr lang="nl-NL" i="1">
                <a:solidFill>
                  <a:schemeClr val="tx1"/>
                </a:solidFill>
                <a:latin typeface="Calibri" panose="020F0502020204030204" pitchFamily="34" charset="0"/>
                <a:cs typeface="Calibri" panose="020F0502020204030204" pitchFamily="34" charset="0"/>
              </a:rPr>
              <a:t> </a:t>
            </a:r>
            <a:r>
              <a:rPr lang="nl-NL" i="1" err="1">
                <a:solidFill>
                  <a:schemeClr val="tx1"/>
                </a:solidFill>
                <a:latin typeface="Calibri" panose="020F0502020204030204" pitchFamily="34" charset="0"/>
                <a:cs typeface="Calibri" panose="020F0502020204030204" pitchFamily="34" charset="0"/>
              </a:rPr>
              <a:t>could</a:t>
            </a:r>
            <a:r>
              <a:rPr lang="nl-NL" i="1">
                <a:solidFill>
                  <a:schemeClr val="tx1"/>
                </a:solidFill>
                <a:latin typeface="Calibri" panose="020F0502020204030204" pitchFamily="34" charset="0"/>
                <a:cs typeface="Calibri" panose="020F0502020204030204" pitchFamily="34" charset="0"/>
              </a:rPr>
              <a:t> in </a:t>
            </a:r>
            <a:r>
              <a:rPr lang="nl-NL" i="1" err="1">
                <a:solidFill>
                  <a:schemeClr val="tx1"/>
                </a:solidFill>
                <a:latin typeface="Calibri" panose="020F0502020204030204" pitchFamily="34" charset="0"/>
                <a:cs typeface="Calibri" panose="020F0502020204030204" pitchFamily="34" charset="0"/>
              </a:rPr>
              <a:t>the</a:t>
            </a:r>
            <a:r>
              <a:rPr lang="nl-NL" i="1">
                <a:solidFill>
                  <a:schemeClr val="tx1"/>
                </a:solidFill>
                <a:latin typeface="Calibri" panose="020F0502020204030204" pitchFamily="34" charset="0"/>
                <a:cs typeface="Calibri" panose="020F0502020204030204" pitchFamily="34" charset="0"/>
              </a:rPr>
              <a:t> </a:t>
            </a:r>
            <a:r>
              <a:rPr lang="nl-NL" i="1" err="1">
                <a:solidFill>
                  <a:schemeClr val="tx1"/>
                </a:solidFill>
                <a:latin typeface="Calibri" panose="020F0502020204030204" pitchFamily="34" charset="0"/>
                <a:cs typeface="Calibri" panose="020F0502020204030204" pitchFamily="34" charset="0"/>
              </a:rPr>
              <a:t>future</a:t>
            </a:r>
            <a:r>
              <a:rPr lang="nl-NL" i="1">
                <a:solidFill>
                  <a:schemeClr val="tx1"/>
                </a:solidFill>
                <a:latin typeface="Calibri" panose="020F0502020204030204" pitchFamily="34" charset="0"/>
                <a:cs typeface="Calibri" panose="020F0502020204030204" pitchFamily="34" charset="0"/>
              </a:rPr>
              <a:t> </a:t>
            </a:r>
            <a:r>
              <a:rPr lang="nl-NL" i="1" err="1">
                <a:solidFill>
                  <a:schemeClr val="tx1"/>
                </a:solidFill>
                <a:latin typeface="Calibri" panose="020F0502020204030204" pitchFamily="34" charset="0"/>
                <a:cs typeface="Calibri" panose="020F0502020204030204" pitchFamily="34" charset="0"/>
              </a:rPr>
              <a:t>be</a:t>
            </a:r>
            <a:r>
              <a:rPr lang="nl-NL" i="1">
                <a:solidFill>
                  <a:schemeClr val="tx1"/>
                </a:solidFill>
                <a:latin typeface="Calibri" panose="020F0502020204030204" pitchFamily="34" charset="0"/>
                <a:cs typeface="Calibri" panose="020F0502020204030204" pitchFamily="34" charset="0"/>
              </a:rPr>
              <a:t> expanded </a:t>
            </a:r>
            <a:r>
              <a:rPr lang="nl-NL" i="1" err="1">
                <a:solidFill>
                  <a:schemeClr val="tx1"/>
                </a:solidFill>
                <a:latin typeface="Calibri" panose="020F0502020204030204" pitchFamily="34" charset="0"/>
                <a:cs typeface="Calibri" panose="020F0502020204030204" pitchFamily="34" charset="0"/>
              </a:rPr>
              <a:t>to</a:t>
            </a:r>
            <a:r>
              <a:rPr lang="nl-NL" i="1">
                <a:solidFill>
                  <a:schemeClr val="tx1"/>
                </a:solidFill>
                <a:latin typeface="Calibri" panose="020F0502020204030204" pitchFamily="34" charset="0"/>
                <a:cs typeface="Calibri" panose="020F0502020204030204" pitchFamily="34" charset="0"/>
              </a:rPr>
              <a:t> </a:t>
            </a:r>
            <a:r>
              <a:rPr lang="nl-NL" i="1" err="1">
                <a:solidFill>
                  <a:schemeClr val="tx1"/>
                </a:solidFill>
                <a:latin typeface="Calibri" panose="020F0502020204030204" pitchFamily="34" charset="0"/>
                <a:cs typeface="Calibri" panose="020F0502020204030204" pitchFamily="34" charset="0"/>
              </a:rPr>
              <a:t>other</a:t>
            </a:r>
            <a:r>
              <a:rPr lang="nl-NL" i="1">
                <a:solidFill>
                  <a:schemeClr val="tx1"/>
                </a:solidFill>
                <a:latin typeface="Calibri" panose="020F0502020204030204" pitchFamily="34" charset="0"/>
                <a:cs typeface="Calibri" panose="020F0502020204030204" pitchFamily="34" charset="0"/>
              </a:rPr>
              <a:t> </a:t>
            </a:r>
            <a:r>
              <a:rPr lang="nl-NL" i="1" err="1">
                <a:solidFill>
                  <a:schemeClr val="tx1"/>
                </a:solidFill>
                <a:latin typeface="Calibri" panose="020F0502020204030204" pitchFamily="34" charset="0"/>
                <a:cs typeface="Calibri" panose="020F0502020204030204" pitchFamily="34" charset="0"/>
              </a:rPr>
              <a:t>global</a:t>
            </a:r>
            <a:r>
              <a:rPr lang="nl-NL" i="1">
                <a:solidFill>
                  <a:schemeClr val="tx1"/>
                </a:solidFill>
                <a:latin typeface="Calibri" panose="020F0502020204030204" pitchFamily="34" charset="0"/>
                <a:cs typeface="Calibri" panose="020F0502020204030204" pitchFamily="34" charset="0"/>
              </a:rPr>
              <a:t> </a:t>
            </a:r>
            <a:r>
              <a:rPr lang="nl-NL" i="1" err="1">
                <a:solidFill>
                  <a:schemeClr val="tx1"/>
                </a:solidFill>
                <a:latin typeface="Calibri" panose="020F0502020204030204" pitchFamily="34" charset="0"/>
                <a:cs typeface="Calibri" panose="020F0502020204030204" pitchFamily="34" charset="0"/>
              </a:rPr>
              <a:t>challenges</a:t>
            </a:r>
            <a:r>
              <a:rPr lang="nl-NL" i="1">
                <a:solidFill>
                  <a:schemeClr val="tx1"/>
                </a:solidFill>
                <a:latin typeface="Calibri" panose="020F0502020204030204" pitchFamily="34" charset="0"/>
                <a:cs typeface="Calibri" panose="020F0502020204030204" pitchFamily="34" charset="0"/>
              </a:rPr>
              <a:t> </a:t>
            </a:r>
            <a:r>
              <a:rPr lang="nl-NL" i="1" err="1">
                <a:solidFill>
                  <a:schemeClr val="tx1"/>
                </a:solidFill>
                <a:latin typeface="Calibri" panose="020F0502020204030204" pitchFamily="34" charset="0"/>
                <a:cs typeface="Calibri" panose="020F0502020204030204" pitchFamily="34" charset="0"/>
              </a:rPr>
              <a:t>such</a:t>
            </a:r>
            <a:r>
              <a:rPr lang="nl-NL" i="1">
                <a:solidFill>
                  <a:schemeClr val="tx1"/>
                </a:solidFill>
                <a:latin typeface="Calibri" panose="020F0502020204030204" pitchFamily="34" charset="0"/>
                <a:cs typeface="Calibri" panose="020F0502020204030204" pitchFamily="34" charset="0"/>
              </a:rPr>
              <a:t> as: </a:t>
            </a:r>
            <a:r>
              <a:rPr lang="nl-NL" i="1" err="1">
                <a:solidFill>
                  <a:schemeClr val="tx1"/>
                </a:solidFill>
                <a:latin typeface="Calibri" panose="020F0502020204030204" pitchFamily="34" charset="0"/>
                <a:cs typeface="Calibri" panose="020F0502020204030204" pitchFamily="34" charset="0"/>
              </a:rPr>
              <a:t>Climate</a:t>
            </a:r>
            <a:r>
              <a:rPr lang="nl-NL" i="1">
                <a:solidFill>
                  <a:schemeClr val="tx1"/>
                </a:solidFill>
                <a:latin typeface="Calibri" panose="020F0502020204030204" pitchFamily="34" charset="0"/>
                <a:cs typeface="Calibri" panose="020F0502020204030204" pitchFamily="34" charset="0"/>
              </a:rPr>
              <a:t> Change</a:t>
            </a:r>
          </a:p>
        </p:txBody>
      </p:sp>
      <p:sp>
        <p:nvSpPr>
          <p:cNvPr id="36" name="Afgeronde rechthoek 35">
            <a:extLst>
              <a:ext uri="{FF2B5EF4-FFF2-40B4-BE49-F238E27FC236}">
                <a16:creationId xmlns:a16="http://schemas.microsoft.com/office/drawing/2014/main" id="{83841C2E-B782-A74A-B845-22AB09223290}"/>
              </a:ext>
            </a:extLst>
          </p:cNvPr>
          <p:cNvSpPr/>
          <p:nvPr/>
        </p:nvSpPr>
        <p:spPr>
          <a:xfrm>
            <a:off x="8641176" y="2843892"/>
            <a:ext cx="3114675" cy="20504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Corporate and public sponsors</a:t>
            </a:r>
          </a:p>
        </p:txBody>
      </p:sp>
      <p:sp>
        <p:nvSpPr>
          <p:cNvPr id="18" name="Pijl links en rechts 17">
            <a:extLst>
              <a:ext uri="{FF2B5EF4-FFF2-40B4-BE49-F238E27FC236}">
                <a16:creationId xmlns:a16="http://schemas.microsoft.com/office/drawing/2014/main" id="{F7B41B0F-BE60-8F4C-9CD6-2EC6F248C1F3}"/>
              </a:ext>
            </a:extLst>
          </p:cNvPr>
          <p:cNvSpPr/>
          <p:nvPr/>
        </p:nvSpPr>
        <p:spPr>
          <a:xfrm>
            <a:off x="7791772" y="3193294"/>
            <a:ext cx="766454" cy="35949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58" name="Pijl links en rechts 57">
            <a:extLst>
              <a:ext uri="{FF2B5EF4-FFF2-40B4-BE49-F238E27FC236}">
                <a16:creationId xmlns:a16="http://schemas.microsoft.com/office/drawing/2014/main" id="{6FA53D12-A130-3D4B-AC65-E7C0C38BB340}"/>
              </a:ext>
            </a:extLst>
          </p:cNvPr>
          <p:cNvSpPr/>
          <p:nvPr/>
        </p:nvSpPr>
        <p:spPr>
          <a:xfrm>
            <a:off x="7791772" y="3944495"/>
            <a:ext cx="766454" cy="35949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54" name="Pijl omhoog en omlaag 53">
            <a:extLst>
              <a:ext uri="{FF2B5EF4-FFF2-40B4-BE49-F238E27FC236}">
                <a16:creationId xmlns:a16="http://schemas.microsoft.com/office/drawing/2014/main" id="{A16659AB-3244-C54B-986D-ED25D814AF8B}"/>
              </a:ext>
            </a:extLst>
          </p:cNvPr>
          <p:cNvSpPr/>
          <p:nvPr/>
        </p:nvSpPr>
        <p:spPr>
          <a:xfrm>
            <a:off x="6584866" y="4413421"/>
            <a:ext cx="281268" cy="82269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55" name="Pijl omhoog en omlaag 54">
            <a:extLst>
              <a:ext uri="{FF2B5EF4-FFF2-40B4-BE49-F238E27FC236}">
                <a16:creationId xmlns:a16="http://schemas.microsoft.com/office/drawing/2014/main" id="{9A11EF3D-B670-6643-993B-C8DE934528E2}"/>
              </a:ext>
            </a:extLst>
          </p:cNvPr>
          <p:cNvSpPr/>
          <p:nvPr/>
        </p:nvSpPr>
        <p:spPr>
          <a:xfrm>
            <a:off x="4698442" y="4400419"/>
            <a:ext cx="281268" cy="84144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63" name="Pijl omhoog en omlaag 62">
            <a:extLst>
              <a:ext uri="{FF2B5EF4-FFF2-40B4-BE49-F238E27FC236}">
                <a16:creationId xmlns:a16="http://schemas.microsoft.com/office/drawing/2014/main" id="{3CE7A599-921E-184A-97DC-A568D66F8269}"/>
              </a:ext>
            </a:extLst>
          </p:cNvPr>
          <p:cNvSpPr/>
          <p:nvPr/>
        </p:nvSpPr>
        <p:spPr>
          <a:xfrm>
            <a:off x="3039697" y="4421594"/>
            <a:ext cx="281268" cy="83907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E3D0D5BD-967D-4241-B517-B52839127D49}"/>
              </a:ext>
            </a:extLst>
          </p:cNvPr>
          <p:cNvSpPr txBox="1"/>
          <p:nvPr/>
        </p:nvSpPr>
        <p:spPr>
          <a:xfrm>
            <a:off x="407907" y="1082441"/>
            <a:ext cx="976133" cy="307777"/>
          </a:xfrm>
          <a:prstGeom prst="rect">
            <a:avLst/>
          </a:prstGeom>
          <a:noFill/>
        </p:spPr>
        <p:txBody>
          <a:bodyPr wrap="square" rtlCol="0">
            <a:spAutoFit/>
          </a:bodyPr>
          <a:lstStyle/>
          <a:p>
            <a:r>
              <a:rPr lang="de-DE" b="1" dirty="0">
                <a:solidFill>
                  <a:schemeClr val="tx1"/>
                </a:solidFill>
                <a:latin typeface="Calibri" panose="020F0502020204030204" pitchFamily="34" charset="0"/>
                <a:cs typeface="Calibri" panose="020F0502020204030204" pitchFamily="34" charset="0"/>
              </a:rPr>
              <a:t>Start-ups</a:t>
            </a:r>
          </a:p>
        </p:txBody>
      </p:sp>
      <p:sp>
        <p:nvSpPr>
          <p:cNvPr id="50" name="Textfeld 49">
            <a:extLst>
              <a:ext uri="{FF2B5EF4-FFF2-40B4-BE49-F238E27FC236}">
                <a16:creationId xmlns:a16="http://schemas.microsoft.com/office/drawing/2014/main" id="{0FA58DD2-A640-FD43-B639-6F92ED8CE5A4}"/>
              </a:ext>
            </a:extLst>
          </p:cNvPr>
          <p:cNvSpPr txBox="1"/>
          <p:nvPr/>
        </p:nvSpPr>
        <p:spPr>
          <a:xfrm>
            <a:off x="372921" y="6162698"/>
            <a:ext cx="976133" cy="307777"/>
          </a:xfrm>
          <a:prstGeom prst="rect">
            <a:avLst/>
          </a:prstGeom>
          <a:noFill/>
        </p:spPr>
        <p:txBody>
          <a:bodyPr wrap="square" rtlCol="0">
            <a:spAutoFit/>
          </a:bodyPr>
          <a:lstStyle/>
          <a:p>
            <a:r>
              <a:rPr lang="de-DE" b="1">
                <a:solidFill>
                  <a:schemeClr val="tx1"/>
                </a:solidFill>
                <a:latin typeface="Calibri" panose="020F0502020204030204" pitchFamily="34" charset="0"/>
                <a:cs typeface="Calibri" panose="020F0502020204030204" pitchFamily="34" charset="0"/>
              </a:rPr>
              <a:t>Start-ups</a:t>
            </a:r>
          </a:p>
        </p:txBody>
      </p:sp>
    </p:spTree>
    <p:extLst>
      <p:ext uri="{BB962C8B-B14F-4D97-AF65-F5344CB8AC3E}">
        <p14:creationId xmlns:p14="http://schemas.microsoft.com/office/powerpoint/2010/main" val="255498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9144597"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EU-India </a:t>
            </a:r>
            <a:r>
              <a:rPr lang="en-IN" sz="2400" b="1" i="0" u="none" strike="noStrike" cap="none" dirty="0">
                <a:solidFill>
                  <a:schemeClr val="dk1"/>
                </a:solidFill>
                <a:latin typeface="Calibri"/>
                <a:ea typeface="Calibri"/>
                <a:cs typeface="Calibri"/>
                <a:sym typeface="Calibri"/>
              </a:rPr>
              <a:t>Innovation Partnership</a:t>
            </a:r>
          </a:p>
          <a:p>
            <a:pPr marL="0" marR="0" lvl="0" indent="0" algn="ctr" rtl="0">
              <a:spcBef>
                <a:spcPts val="0"/>
              </a:spcBef>
              <a:spcAft>
                <a:spcPts val="0"/>
              </a:spcAft>
              <a:buNone/>
            </a:pPr>
            <a:r>
              <a:rPr lang="en-IN" sz="2400" b="1" dirty="0">
                <a:solidFill>
                  <a:schemeClr val="dk1"/>
                </a:solidFill>
                <a:latin typeface="Calibri"/>
                <a:ea typeface="Calibri"/>
                <a:cs typeface="Calibri"/>
                <a:sym typeface="Calibri"/>
              </a:rPr>
              <a:t>Thematic Platform for Start-ups</a:t>
            </a:r>
            <a:endParaRPr sz="2400" b="1"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55A45660-1306-1743-80EB-BA1B7269A17E}"/>
              </a:ext>
            </a:extLst>
          </p:cNvPr>
          <p:cNvSpPr txBox="1"/>
          <p:nvPr/>
        </p:nvSpPr>
        <p:spPr>
          <a:xfrm>
            <a:off x="176006" y="2069885"/>
            <a:ext cx="11839988" cy="4193456"/>
          </a:xfrm>
          <a:prstGeom prst="rect">
            <a:avLst/>
          </a:prstGeom>
          <a:noFill/>
        </p:spPr>
        <p:txBody>
          <a:bodyPr wrap="square" rtlCol="0">
            <a:spAutoFit/>
          </a:bodyPr>
          <a:lstStyle/>
          <a:p>
            <a:pPr lvl="0" eaLnBrk="0" fontAlgn="base" hangingPunct="0">
              <a:spcBef>
                <a:spcPct val="0"/>
              </a:spcBef>
              <a:spcAft>
                <a:spcPct val="0"/>
              </a:spcAft>
              <a:buClrTx/>
            </a:pPr>
            <a:r>
              <a:rPr lang="en-GB" sz="2000" b="1" u="sng" dirty="0">
                <a:latin typeface="Calibri" panose="020F0502020204030204" pitchFamily="34" charset="0"/>
                <a:cs typeface="Calibri" panose="020F0502020204030204" pitchFamily="34" charset="0"/>
              </a:rPr>
              <a:t>Why incubators and food waste ?</a:t>
            </a:r>
          </a:p>
          <a:p>
            <a:pPr lvl="0" eaLnBrk="0" fontAlgn="base" hangingPunct="0">
              <a:spcBef>
                <a:spcPct val="0"/>
              </a:spcBef>
              <a:spcAft>
                <a:spcPct val="0"/>
              </a:spcAft>
              <a:buClrTx/>
            </a:pPr>
            <a:endParaRPr lang="en-GB" altLang="en-US" sz="1650" b="1" u="sng"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lgn="just">
              <a:buFont typeface="Arial" panose="020B0604020202020204" pitchFamily="34" charset="0"/>
              <a:buChar char="•"/>
            </a:pPr>
            <a:r>
              <a:rPr lang="en-GB" sz="1650" b="1" dirty="0">
                <a:latin typeface="Calibri" panose="020F0502020204030204" pitchFamily="34" charset="0"/>
                <a:cs typeface="Calibri" panose="020F0502020204030204" pitchFamily="34" charset="0"/>
              </a:rPr>
              <a:t>Food waste </a:t>
            </a:r>
            <a:r>
              <a:rPr lang="en-GB" sz="1650" dirty="0">
                <a:latin typeface="Calibri" panose="020F0502020204030204" pitchFamily="34" charset="0"/>
                <a:cs typeface="Calibri" panose="020F0502020204030204" pitchFamily="34" charset="0"/>
              </a:rPr>
              <a:t>is a major issue of sustainable development. It directly affects the lives of many people. In India about 40% of all food is wasted often already in the distribution chain.</a:t>
            </a:r>
            <a:endParaRPr lang="de-DE" sz="165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50" dirty="0">
                <a:latin typeface="Calibri" panose="020F0502020204030204" pitchFamily="34" charset="0"/>
                <a:cs typeface="Calibri" panose="020F0502020204030204" pitchFamily="34" charset="0"/>
              </a:rPr>
              <a:t>Today we see many entrepreneurial initiatives to combat food waste using a variety of technologies. Many of them will not survive because of the wrong product market fit, not able to cross the valley of dead or the wrong team. Getting the right exposure is difficult.</a:t>
            </a:r>
            <a:endParaRPr lang="de-DE" sz="165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50" dirty="0">
                <a:latin typeface="Calibri" panose="020F0502020204030204" pitchFamily="34" charset="0"/>
                <a:cs typeface="Calibri" panose="020F0502020204030204" pitchFamily="34" charset="0"/>
              </a:rPr>
              <a:t>On the other hand, we see governments, corporates and investors looking for innovative idea’s but having difficulties in identifying good quality propositions. </a:t>
            </a:r>
            <a:endParaRPr lang="de-DE" sz="165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50" dirty="0">
                <a:latin typeface="Calibri" panose="020F0502020204030204" pitchFamily="34" charset="0"/>
                <a:cs typeface="Calibri" panose="020F0502020204030204" pitchFamily="34" charset="0"/>
              </a:rPr>
              <a:t>Quality incubators can play a role to connect the ecosystems:</a:t>
            </a:r>
            <a:endParaRPr lang="de-DE" sz="1650" dirty="0">
              <a:latin typeface="Calibri" panose="020F0502020204030204" pitchFamily="34" charset="0"/>
              <a:cs typeface="Calibri" panose="020F0502020204030204" pitchFamily="34" charset="0"/>
            </a:endParaRPr>
          </a:p>
          <a:p>
            <a:pPr marL="573750" lvl="1" indent="-285750" algn="just">
              <a:buFont typeface="Courier New" panose="02070309020205020404" pitchFamily="49" charset="0"/>
              <a:buChar char="o"/>
            </a:pPr>
            <a:r>
              <a:rPr lang="en-GB" sz="1650" dirty="0">
                <a:latin typeface="Calibri" panose="020F0502020204030204" pitchFamily="34" charset="0"/>
                <a:cs typeface="Calibri" panose="020F0502020204030204" pitchFamily="34" charset="0"/>
              </a:rPr>
              <a:t>They select, control and mentor start-ups and scale ups to achieve quality.</a:t>
            </a:r>
            <a:endParaRPr lang="de-DE" sz="1650" dirty="0">
              <a:latin typeface="Calibri" panose="020F0502020204030204" pitchFamily="34" charset="0"/>
              <a:cs typeface="Calibri" panose="020F0502020204030204" pitchFamily="34" charset="0"/>
            </a:endParaRPr>
          </a:p>
          <a:p>
            <a:pPr marL="573750" lvl="1" indent="-285750" algn="just">
              <a:buFont typeface="Courier New" panose="02070309020205020404" pitchFamily="49" charset="0"/>
              <a:buChar char="o"/>
            </a:pPr>
            <a:r>
              <a:rPr lang="en-GB" sz="1650" dirty="0">
                <a:latin typeface="Calibri" panose="020F0502020204030204" pitchFamily="34" charset="0"/>
                <a:cs typeface="Calibri" panose="020F0502020204030204" pitchFamily="34" charset="0"/>
              </a:rPr>
              <a:t>They offer a beachhead and support for each others start-ups, reducing the risk of entering new territory. They help to overcome cultural issues.</a:t>
            </a:r>
            <a:endParaRPr lang="de-DE" sz="1650" dirty="0">
              <a:latin typeface="Calibri" panose="020F0502020204030204" pitchFamily="34" charset="0"/>
              <a:cs typeface="Calibri" panose="020F0502020204030204" pitchFamily="34" charset="0"/>
            </a:endParaRPr>
          </a:p>
          <a:p>
            <a:pPr marL="573750" lvl="1" indent="-285750" algn="just">
              <a:buFont typeface="Courier New" panose="02070309020205020404" pitchFamily="49" charset="0"/>
              <a:buChar char="o"/>
            </a:pPr>
            <a:r>
              <a:rPr lang="en-GB" sz="1650" dirty="0">
                <a:latin typeface="Calibri" panose="020F0502020204030204" pitchFamily="34" charset="0"/>
                <a:cs typeface="Calibri" panose="020F0502020204030204" pitchFamily="34" charset="0"/>
              </a:rPr>
              <a:t>They understand the local environment and can help start-ups to connect to the local ecosystem reducing time to market.</a:t>
            </a:r>
            <a:endParaRPr lang="de-DE" sz="1650" dirty="0">
              <a:latin typeface="Calibri" panose="020F0502020204030204" pitchFamily="34" charset="0"/>
              <a:cs typeface="Calibri" panose="020F0502020204030204" pitchFamily="34" charset="0"/>
            </a:endParaRPr>
          </a:p>
          <a:p>
            <a:pPr marL="573750" lvl="1" indent="-285750" algn="just">
              <a:buFont typeface="Courier New" panose="02070309020205020404" pitchFamily="49" charset="0"/>
              <a:buChar char="o"/>
            </a:pPr>
            <a:r>
              <a:rPr lang="en-GB" sz="1650" dirty="0">
                <a:latin typeface="Calibri" panose="020F0502020204030204" pitchFamily="34" charset="0"/>
                <a:cs typeface="Calibri" panose="020F0502020204030204" pitchFamily="34" charset="0"/>
              </a:rPr>
              <a:t>They join forces and act as multipliers to support each others start-up communities and provide market access.</a:t>
            </a:r>
            <a:endParaRPr lang="de-DE" sz="1650" dirty="0">
              <a:latin typeface="Calibri" panose="020F0502020204030204" pitchFamily="34" charset="0"/>
              <a:cs typeface="Calibri" panose="020F0502020204030204" pitchFamily="34" charset="0"/>
            </a:endParaRPr>
          </a:p>
          <a:p>
            <a:pPr lvl="0" eaLnBrk="0" fontAlgn="base" hangingPunct="0">
              <a:spcBef>
                <a:spcPct val="0"/>
              </a:spcBef>
              <a:spcAft>
                <a:spcPct val="0"/>
              </a:spcAft>
              <a:buClrTx/>
            </a:pPr>
            <a:endParaRPr lang="en-GB" altLang="en-US" sz="1600" b="1"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0272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9144597"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EU-India </a:t>
            </a:r>
            <a:r>
              <a:rPr lang="en-IN" sz="2400" b="1" i="0" u="none" strike="noStrike" cap="none" dirty="0">
                <a:solidFill>
                  <a:schemeClr val="dk1"/>
                </a:solidFill>
                <a:latin typeface="Calibri"/>
                <a:ea typeface="Calibri"/>
                <a:cs typeface="Calibri"/>
                <a:sym typeface="Calibri"/>
              </a:rPr>
              <a:t>Innovation Partnership</a:t>
            </a:r>
          </a:p>
          <a:p>
            <a:pPr marL="0" marR="0" lvl="0" indent="0" algn="ctr" rtl="0">
              <a:spcBef>
                <a:spcPts val="0"/>
              </a:spcBef>
              <a:spcAft>
                <a:spcPts val="0"/>
              </a:spcAft>
              <a:buNone/>
            </a:pPr>
            <a:r>
              <a:rPr lang="en-IN" sz="2400" b="1" dirty="0">
                <a:solidFill>
                  <a:schemeClr val="dk1"/>
                </a:solidFill>
                <a:latin typeface="Calibri"/>
                <a:ea typeface="Calibri"/>
                <a:cs typeface="Calibri"/>
                <a:sym typeface="Calibri"/>
              </a:rPr>
              <a:t>Thematic Challenges for Start-ups</a:t>
            </a:r>
            <a:endParaRPr sz="2400" b="1" dirty="0">
              <a:solidFill>
                <a:schemeClr val="dk1"/>
              </a:solidFill>
              <a:latin typeface="Calibri"/>
              <a:ea typeface="Calibri"/>
              <a:cs typeface="Calibri"/>
              <a:sym typeface="Calibri"/>
            </a:endParaRPr>
          </a:p>
        </p:txBody>
      </p:sp>
      <p:sp>
        <p:nvSpPr>
          <p:cNvPr id="6" name="Titel 1">
            <a:extLst>
              <a:ext uri="{FF2B5EF4-FFF2-40B4-BE49-F238E27FC236}">
                <a16:creationId xmlns:a16="http://schemas.microsoft.com/office/drawing/2014/main" id="{9B7484AE-0D12-4743-A12F-C3D2795DBC03}"/>
              </a:ext>
            </a:extLst>
          </p:cNvPr>
          <p:cNvSpPr txBox="1">
            <a:spLocks/>
          </p:cNvSpPr>
          <p:nvPr/>
        </p:nvSpPr>
        <p:spPr>
          <a:xfrm>
            <a:off x="1203960" y="1046162"/>
            <a:ext cx="10515600" cy="132556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2000" b="1">
                <a:latin typeface="Calibri" panose="020F0502020204030204" pitchFamily="34" charset="0"/>
                <a:cs typeface="Calibri" panose="020F0502020204030204" pitchFamily="34" charset="0"/>
              </a:rPr>
              <a:t>Technologies used to tackle food waste……..</a:t>
            </a:r>
          </a:p>
        </p:txBody>
      </p:sp>
      <p:sp>
        <p:nvSpPr>
          <p:cNvPr id="7" name="Tijdelijke aanduiding voor inhoud 3">
            <a:extLst>
              <a:ext uri="{FF2B5EF4-FFF2-40B4-BE49-F238E27FC236}">
                <a16:creationId xmlns:a16="http://schemas.microsoft.com/office/drawing/2014/main" id="{F241E68D-8E2E-044C-BE39-89289A76EE9D}"/>
              </a:ext>
            </a:extLst>
          </p:cNvPr>
          <p:cNvSpPr txBox="1">
            <a:spLocks/>
          </p:cNvSpPr>
          <p:nvPr/>
        </p:nvSpPr>
        <p:spPr>
          <a:xfrm>
            <a:off x="914400" y="2406718"/>
            <a:ext cx="5181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buFont typeface="Arial" panose="020B0604020202020204" pitchFamily="34" charset="0"/>
              <a:buChar char="•"/>
            </a:pPr>
            <a:r>
              <a:rPr lang="en-GB" sz="1650" dirty="0" err="1"/>
              <a:t>Iot</a:t>
            </a:r>
            <a:r>
              <a:rPr lang="en-GB" sz="1650" dirty="0"/>
              <a:t>, Artificial intelligence</a:t>
            </a:r>
          </a:p>
          <a:p>
            <a:pPr algn="l">
              <a:buFont typeface="Arial" panose="020B0604020202020204" pitchFamily="34" charset="0"/>
              <a:buChar char="•"/>
            </a:pPr>
            <a:r>
              <a:rPr lang="en-GB" sz="1650" dirty="0"/>
              <a:t>Sensors</a:t>
            </a:r>
          </a:p>
          <a:p>
            <a:pPr algn="l">
              <a:buFont typeface="Arial" panose="020B0604020202020204" pitchFamily="34" charset="0"/>
              <a:buChar char="•"/>
            </a:pPr>
            <a:r>
              <a:rPr lang="en-GB" sz="1650" dirty="0"/>
              <a:t>Platforms</a:t>
            </a:r>
          </a:p>
          <a:p>
            <a:pPr algn="l">
              <a:buFont typeface="Arial" panose="020B0604020202020204" pitchFamily="34" charset="0"/>
              <a:buChar char="•"/>
            </a:pPr>
            <a:r>
              <a:rPr lang="en-GB" sz="1650" dirty="0"/>
              <a:t>Augmented reality</a:t>
            </a:r>
          </a:p>
          <a:p>
            <a:pPr algn="l">
              <a:buFont typeface="Arial" panose="020B0604020202020204" pitchFamily="34" charset="0"/>
              <a:buChar char="•"/>
            </a:pPr>
            <a:r>
              <a:rPr lang="en-GB" sz="1650" dirty="0"/>
              <a:t>Blockchain</a:t>
            </a:r>
          </a:p>
          <a:p>
            <a:pPr algn="l">
              <a:buFont typeface="Arial" panose="020B0604020202020204" pitchFamily="34" charset="0"/>
              <a:buChar char="•"/>
            </a:pPr>
            <a:r>
              <a:rPr lang="en-GB" sz="1650" dirty="0"/>
              <a:t>Tracking software</a:t>
            </a:r>
          </a:p>
          <a:p>
            <a:pPr algn="l">
              <a:buFont typeface="Arial" panose="020B0604020202020204" pitchFamily="34" charset="0"/>
              <a:buChar char="•"/>
            </a:pPr>
            <a:r>
              <a:rPr lang="en-GB" sz="1650" dirty="0"/>
              <a:t>QR codes</a:t>
            </a:r>
          </a:p>
          <a:p>
            <a:pPr algn="l">
              <a:buFont typeface="Arial" panose="020B0604020202020204" pitchFamily="34" charset="0"/>
              <a:buChar char="•"/>
            </a:pPr>
            <a:r>
              <a:rPr lang="en-GB" sz="1650" dirty="0"/>
              <a:t>Facial recognition</a:t>
            </a:r>
          </a:p>
          <a:p>
            <a:pPr algn="l">
              <a:buFont typeface="Arial" panose="020B0604020202020204" pitchFamily="34" charset="0"/>
              <a:buChar char="•"/>
            </a:pPr>
            <a:r>
              <a:rPr lang="en-GB" sz="1650" dirty="0"/>
              <a:t>Robots</a:t>
            </a:r>
          </a:p>
          <a:p>
            <a:pPr algn="l">
              <a:buFont typeface="Arial" panose="020B0604020202020204" pitchFamily="34" charset="0"/>
              <a:buChar char="•"/>
            </a:pPr>
            <a:r>
              <a:rPr lang="en-GB" sz="1650" dirty="0"/>
              <a:t>Solar panels</a:t>
            </a:r>
          </a:p>
          <a:p>
            <a:pPr algn="l">
              <a:buFont typeface="Arial" panose="020B0604020202020204" pitchFamily="34" charset="0"/>
              <a:buChar char="•"/>
            </a:pPr>
            <a:r>
              <a:rPr lang="en-GB" sz="1650" dirty="0"/>
              <a:t>New fuels</a:t>
            </a:r>
          </a:p>
          <a:p>
            <a:pPr algn="l">
              <a:buFont typeface="Arial" panose="020B0604020202020204" pitchFamily="34" charset="0"/>
              <a:buChar char="•"/>
            </a:pPr>
            <a:r>
              <a:rPr lang="en-GB" sz="1650" dirty="0"/>
              <a:t>5 G</a:t>
            </a:r>
          </a:p>
        </p:txBody>
      </p:sp>
      <p:sp>
        <p:nvSpPr>
          <p:cNvPr id="9" name="Tijdelijke aanduiding voor inhoud 3">
            <a:extLst>
              <a:ext uri="{FF2B5EF4-FFF2-40B4-BE49-F238E27FC236}">
                <a16:creationId xmlns:a16="http://schemas.microsoft.com/office/drawing/2014/main" id="{BF4278A4-9EF1-CC44-B58B-EDB003BF510F}"/>
              </a:ext>
            </a:extLst>
          </p:cNvPr>
          <p:cNvSpPr txBox="1">
            <a:spLocks/>
          </p:cNvSpPr>
          <p:nvPr/>
        </p:nvSpPr>
        <p:spPr>
          <a:xfrm>
            <a:off x="6096000" y="2371725"/>
            <a:ext cx="5181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Water purification</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Plant based coatings</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Recyclable packages</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Cooling techniques</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Biodegradable materials</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Biogas</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Solar foods</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Drones</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Mobile apps</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Virtual reality</a:t>
            </a:r>
          </a:p>
          <a:p>
            <a:pPr marL="342900" indent="-342900" algn="l">
              <a:buFont typeface="Arial" panose="020B0604020202020204" pitchFamily="34" charset="0"/>
              <a:buChar char="•"/>
            </a:pPr>
            <a:r>
              <a:rPr lang="en-GB" sz="1650">
                <a:latin typeface="Calibri" panose="020F0502020204030204" pitchFamily="34" charset="0"/>
                <a:cs typeface="Calibri" panose="020F0502020204030204" pitchFamily="34" charset="0"/>
              </a:rPr>
              <a:t>Lasers</a:t>
            </a:r>
          </a:p>
          <a:p>
            <a:pPr algn="l">
              <a:buFont typeface="Arial" panose="020B0604020202020204" pitchFamily="34" charset="0"/>
              <a:buChar char="•"/>
            </a:pPr>
            <a:endParaRPr lang="en-GB" sz="1650"/>
          </a:p>
          <a:p>
            <a:pPr algn="l">
              <a:buFont typeface="Arial" panose="020B0604020202020204" pitchFamily="34" charset="0"/>
              <a:buChar char="•"/>
            </a:pPr>
            <a:endParaRPr lang="en-GB" sz="1650"/>
          </a:p>
        </p:txBody>
      </p:sp>
    </p:spTree>
    <p:extLst>
      <p:ext uri="{BB962C8B-B14F-4D97-AF65-F5344CB8AC3E}">
        <p14:creationId xmlns:p14="http://schemas.microsoft.com/office/powerpoint/2010/main" val="382884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9144597"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Calibri"/>
                <a:ea typeface="Calibri"/>
                <a:cs typeface="Calibri"/>
                <a:sym typeface="Calibri"/>
              </a:rPr>
              <a:t>EU-India </a:t>
            </a:r>
            <a:r>
              <a:rPr lang="en-IN" sz="2400" b="1" i="0" u="none" strike="noStrike" cap="none" dirty="0">
                <a:solidFill>
                  <a:schemeClr val="dk1"/>
                </a:solidFill>
                <a:latin typeface="Calibri"/>
                <a:ea typeface="Calibri"/>
                <a:cs typeface="Calibri"/>
                <a:sym typeface="Calibri"/>
              </a:rPr>
              <a:t>Innovation Partnership</a:t>
            </a:r>
          </a:p>
          <a:p>
            <a:pPr marL="0" marR="0" lvl="0" indent="0" algn="ctr" rtl="0">
              <a:spcBef>
                <a:spcPts val="0"/>
              </a:spcBef>
              <a:spcAft>
                <a:spcPts val="0"/>
              </a:spcAft>
              <a:buNone/>
            </a:pPr>
            <a:r>
              <a:rPr lang="en-IN" sz="2400" b="1" dirty="0">
                <a:solidFill>
                  <a:schemeClr val="dk1"/>
                </a:solidFill>
                <a:latin typeface="Calibri"/>
                <a:ea typeface="Calibri"/>
                <a:cs typeface="Calibri"/>
                <a:sym typeface="Calibri"/>
              </a:rPr>
              <a:t>Thematic Challenges for Start-ups</a:t>
            </a:r>
            <a:endParaRPr sz="2400" b="1"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55A45660-1306-1743-80EB-BA1B7269A17E}"/>
              </a:ext>
            </a:extLst>
          </p:cNvPr>
          <p:cNvSpPr txBox="1"/>
          <p:nvPr/>
        </p:nvSpPr>
        <p:spPr>
          <a:xfrm>
            <a:off x="176006" y="2126156"/>
            <a:ext cx="11753397" cy="3454792"/>
          </a:xfrm>
          <a:prstGeom prst="rect">
            <a:avLst/>
          </a:prstGeom>
          <a:noFill/>
        </p:spPr>
        <p:txBody>
          <a:bodyPr wrap="square" rtlCol="0">
            <a:spAutoFit/>
          </a:bodyPr>
          <a:lstStyle/>
          <a:p>
            <a:pPr lvl="0" eaLnBrk="0" fontAlgn="base" hangingPunct="0">
              <a:spcBef>
                <a:spcPct val="0"/>
              </a:spcBef>
              <a:spcAft>
                <a:spcPct val="0"/>
              </a:spcAft>
              <a:buClrTx/>
            </a:pPr>
            <a:r>
              <a:rPr lang="en-GB" sz="2000" b="1" u="sng" dirty="0">
                <a:latin typeface="Calibri" panose="020F0502020204030204" pitchFamily="34" charset="0"/>
                <a:cs typeface="Calibri" panose="020F0502020204030204" pitchFamily="34" charset="0"/>
              </a:rPr>
              <a:t>Ambition</a:t>
            </a:r>
          </a:p>
          <a:p>
            <a:pPr lvl="0" eaLnBrk="0" fontAlgn="base" hangingPunct="0">
              <a:spcBef>
                <a:spcPct val="0"/>
              </a:spcBef>
              <a:spcAft>
                <a:spcPct val="0"/>
              </a:spcAft>
              <a:buClrTx/>
            </a:pPr>
            <a:endParaRPr lang="en-GB" altLang="en-US" sz="1650" b="1" u="sng" dirty="0">
              <a:latin typeface="Calibri" panose="020F0502020204030204" pitchFamily="34"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To promote the wide range of initiatives by start ups and scale ups focused on technical solutions and concepts to reduce food waste and make them transparent</a:t>
            </a: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To do this by creating a database of standardized information about every start- and scale-up and develop programs for exchange, market entry and cooperation</a:t>
            </a: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To draw the attention of corporates, governments and investors looking for new ideas</a:t>
            </a: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We aim at start ups and scale ups already selected, quality-checked and mentored by incubators, to begin with in India and Europe but not limited to this</a:t>
            </a: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To develop a set of rules of engagement for all participants in the initiative to make cooperation and exchange of information easier. </a:t>
            </a:r>
          </a:p>
          <a:p>
            <a:pPr lvl="1"/>
            <a:endParaRPr lang="en-GB" sz="1650" dirty="0">
              <a:latin typeface="Calibri" panose="020F0502020204030204" pitchFamily="34" charset="0"/>
              <a:cs typeface="Calibri" panose="020F0502020204030204" pitchFamily="34" charset="0"/>
            </a:endParaRPr>
          </a:p>
          <a:p>
            <a:pPr marL="0" indent="0">
              <a:buNone/>
            </a:pPr>
            <a:r>
              <a:rPr lang="en-GB" sz="1650" dirty="0">
                <a:latin typeface="Calibri" panose="020F0502020204030204" pitchFamily="34" charset="0"/>
                <a:cs typeface="Calibri" panose="020F0502020204030204" pitchFamily="34" charset="0"/>
              </a:rPr>
              <a:t>        </a:t>
            </a:r>
            <a:r>
              <a:rPr lang="en-GB" sz="1650" i="1" dirty="0">
                <a:latin typeface="Calibri" panose="020F0502020204030204" pitchFamily="34" charset="0"/>
                <a:cs typeface="Calibri" panose="020F0502020204030204" pitchFamily="34" charset="0"/>
              </a:rPr>
              <a:t>But above all; to make real impact and join forces to help reduce food waste</a:t>
            </a:r>
          </a:p>
          <a:p>
            <a:pPr lvl="0" eaLnBrk="0" fontAlgn="base" hangingPunct="0">
              <a:spcBef>
                <a:spcPct val="0"/>
              </a:spcBef>
              <a:spcAft>
                <a:spcPct val="0"/>
              </a:spcAft>
              <a:buClrTx/>
            </a:pPr>
            <a:endParaRPr lang="en-GB" altLang="en-US" sz="1600" b="1"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7551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9144597"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EU-India </a:t>
            </a:r>
            <a:r>
              <a:rPr lang="en-IN" sz="2400" b="1" i="0" u="none" strike="noStrike" cap="none">
                <a:solidFill>
                  <a:schemeClr val="dk1"/>
                </a:solidFill>
                <a:latin typeface="Calibri"/>
                <a:ea typeface="Calibri"/>
                <a:cs typeface="Calibri"/>
                <a:sym typeface="Calibri"/>
              </a:rPr>
              <a:t>Innovation Partnership</a:t>
            </a:r>
          </a:p>
          <a:p>
            <a:pPr marL="0" marR="0" lvl="0" indent="0" algn="ctr" rtl="0">
              <a:spcBef>
                <a:spcPts val="0"/>
              </a:spcBef>
              <a:spcAft>
                <a:spcPts val="0"/>
              </a:spcAft>
              <a:buNone/>
            </a:pPr>
            <a:r>
              <a:rPr lang="en-IN" sz="2400" b="1">
                <a:solidFill>
                  <a:schemeClr val="dk1"/>
                </a:solidFill>
                <a:latin typeface="Calibri"/>
                <a:ea typeface="Calibri"/>
                <a:cs typeface="Calibri"/>
                <a:sym typeface="Calibri"/>
              </a:rPr>
              <a:t>Thematic Challenges for Start-ups</a:t>
            </a:r>
            <a:endParaRPr sz="2400" b="1">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55A45660-1306-1743-80EB-BA1B7269A17E}"/>
              </a:ext>
            </a:extLst>
          </p:cNvPr>
          <p:cNvSpPr txBox="1"/>
          <p:nvPr/>
        </p:nvSpPr>
        <p:spPr>
          <a:xfrm>
            <a:off x="176006" y="2126156"/>
            <a:ext cx="11753397" cy="3962623"/>
          </a:xfrm>
          <a:prstGeom prst="rect">
            <a:avLst/>
          </a:prstGeom>
          <a:noFill/>
        </p:spPr>
        <p:txBody>
          <a:bodyPr wrap="square" rtlCol="0">
            <a:spAutoFit/>
          </a:bodyPr>
          <a:lstStyle/>
          <a:p>
            <a:pPr lvl="0" eaLnBrk="0" fontAlgn="base" hangingPunct="0">
              <a:spcBef>
                <a:spcPct val="0"/>
              </a:spcBef>
              <a:spcAft>
                <a:spcPct val="0"/>
              </a:spcAft>
              <a:buClrTx/>
            </a:pPr>
            <a:r>
              <a:rPr lang="en-GB" sz="2000" b="1" u="sng" dirty="0">
                <a:latin typeface="Calibri" panose="020F0502020204030204" pitchFamily="34" charset="0"/>
                <a:cs typeface="Calibri" panose="020F0502020204030204" pitchFamily="34" charset="0"/>
              </a:rPr>
              <a:t>We seek cooperation</a:t>
            </a:r>
          </a:p>
          <a:p>
            <a:pPr lvl="0" eaLnBrk="0" fontAlgn="base" hangingPunct="0">
              <a:spcBef>
                <a:spcPct val="0"/>
              </a:spcBef>
              <a:spcAft>
                <a:spcPct val="0"/>
              </a:spcAft>
              <a:buClrTx/>
            </a:pPr>
            <a:endParaRPr lang="en-GB" sz="2000" b="1" u="sng" dirty="0">
              <a:latin typeface="Calibri" panose="020F0502020204030204" pitchFamily="34" charset="0"/>
              <a:cs typeface="Calibri" panose="020F0502020204030204" pitchFamily="34" charset="0"/>
            </a:endParaRPr>
          </a:p>
          <a:p>
            <a:pPr lvl="0" eaLnBrk="0" fontAlgn="base" hangingPunct="0">
              <a:spcBef>
                <a:spcPct val="0"/>
              </a:spcBef>
              <a:spcAft>
                <a:spcPct val="0"/>
              </a:spcAft>
              <a:buClrTx/>
            </a:pPr>
            <a:r>
              <a:rPr lang="en-GB" sz="1650" dirty="0">
                <a:latin typeface="Calibri" panose="020F0502020204030204" pitchFamily="34" charset="0"/>
                <a:cs typeface="Calibri" panose="020F0502020204030204" pitchFamily="34" charset="0"/>
              </a:rPr>
              <a:t>We have been working on these initiatives for a few years and have created the basis for cooperation and the attention for food waste. We have access to the incubator ecosystems in India and Europe but we want to enlarge and speed up the initiative. </a:t>
            </a:r>
          </a:p>
          <a:p>
            <a:pPr lvl="0" eaLnBrk="0" fontAlgn="base" hangingPunct="0">
              <a:spcBef>
                <a:spcPct val="0"/>
              </a:spcBef>
              <a:spcAft>
                <a:spcPct val="0"/>
              </a:spcAft>
              <a:buClrTx/>
            </a:pPr>
            <a:endParaRPr lang="en-GB" sz="1650" dirty="0">
              <a:latin typeface="Calibri" panose="020F0502020204030204" pitchFamily="34" charset="0"/>
              <a:cs typeface="Calibri" panose="020F0502020204030204" pitchFamily="34" charset="0"/>
            </a:endParaRPr>
          </a:p>
          <a:p>
            <a:pPr lvl="0" eaLnBrk="0" fontAlgn="base" hangingPunct="0">
              <a:spcBef>
                <a:spcPct val="0"/>
              </a:spcBef>
              <a:spcAft>
                <a:spcPct val="0"/>
              </a:spcAft>
              <a:buClrTx/>
            </a:pPr>
            <a:r>
              <a:rPr lang="en-GB" sz="1650" b="1" dirty="0">
                <a:latin typeface="Calibri" panose="020F0502020204030204" pitchFamily="34" charset="0"/>
                <a:cs typeface="Calibri" panose="020F0502020204030204" pitchFamily="34" charset="0"/>
              </a:rPr>
              <a:t>We need:</a:t>
            </a:r>
          </a:p>
          <a:p>
            <a:pPr marL="457200" lvl="1" indent="0">
              <a:buNone/>
            </a:pPr>
            <a:endParaRPr lang="en-GB" sz="165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To actively identify, evaluate and promote initiatives on food waste and make them transparent</a:t>
            </a: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To keep the information accessible and up to date</a:t>
            </a: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To approach selected incubators to join the initiative </a:t>
            </a:r>
          </a:p>
          <a:p>
            <a:pPr marL="285750" lvl="1" indent="-285750">
              <a:buFont typeface="Arial" panose="020B0604020202020204" pitchFamily="34" charset="0"/>
              <a:buChar char="•"/>
            </a:pPr>
            <a:r>
              <a:rPr lang="en-GB" sz="1650" b="1" dirty="0">
                <a:latin typeface="Calibri" panose="020F0502020204030204" pitchFamily="34" charset="0"/>
                <a:cs typeface="Calibri" panose="020F0502020204030204" pitchFamily="34" charset="0"/>
              </a:rPr>
              <a:t>To stimulate the exchange of information and collaboration between European and Indian start-ups to create new technology-based products and services to tackle food waste</a:t>
            </a:r>
          </a:p>
          <a:p>
            <a:pPr marL="285750" lvl="1" indent="-285750">
              <a:buFont typeface="Arial" panose="020B0604020202020204" pitchFamily="34" charset="0"/>
              <a:buChar char="•"/>
            </a:pPr>
            <a:r>
              <a:rPr lang="en-GB" sz="1650" dirty="0">
                <a:latin typeface="Calibri" panose="020F0502020204030204" pitchFamily="34" charset="0"/>
                <a:cs typeface="Calibri" panose="020F0502020204030204" pitchFamily="34" charset="0"/>
              </a:rPr>
              <a:t>To identify corporate partners who are interested to join and help promote the initiative</a:t>
            </a:r>
          </a:p>
          <a:p>
            <a:pPr marL="457200" lvl="1" indent="0">
              <a:buNone/>
            </a:pPr>
            <a:endParaRPr lang="en-GB" dirty="0"/>
          </a:p>
          <a:p>
            <a:pPr lvl="0" eaLnBrk="0" fontAlgn="base" hangingPunct="0">
              <a:spcBef>
                <a:spcPct val="0"/>
              </a:spcBef>
              <a:spcAft>
                <a:spcPct val="0"/>
              </a:spcAft>
              <a:buClrTx/>
            </a:pPr>
            <a:endParaRPr lang="en-GB" altLang="en-US" sz="1600" b="1"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5646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6" name="Picture 23">
            <a:extLst>
              <a:ext uri="{FF2B5EF4-FFF2-40B4-BE49-F238E27FC236}">
                <a16:creationId xmlns:a16="http://schemas.microsoft.com/office/drawing/2014/main" id="{1ED1CF57-9F14-4F45-B0DD-2991B120F570}"/>
              </a:ext>
            </a:extLst>
          </p:cNvPr>
          <p:cNvPicPr/>
          <p:nvPr/>
        </p:nvPicPr>
        <p:blipFill>
          <a:blip r:embed="rId3"/>
          <a:stretch>
            <a:fillRect/>
          </a:stretch>
        </p:blipFill>
        <p:spPr>
          <a:xfrm>
            <a:off x="270714" y="3555749"/>
            <a:ext cx="2159635" cy="431800"/>
          </a:xfrm>
          <a:prstGeom prst="rect">
            <a:avLst/>
          </a:prstGeom>
        </p:spPr>
      </p:pic>
      <p:pic>
        <p:nvPicPr>
          <p:cNvPr id="92" name="Google Shape;92;p13"/>
          <p:cNvPicPr preferRelativeResize="0"/>
          <p:nvPr/>
        </p:nvPicPr>
        <p:blipFill rotWithShape="1">
          <a:blip r:embed="rId4">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5">
            <a:alphaModFix/>
          </a:blip>
          <a:srcRect/>
          <a:stretch/>
        </p:blipFill>
        <p:spPr>
          <a:xfrm>
            <a:off x="9144597" y="844994"/>
            <a:ext cx="1185040" cy="737680"/>
          </a:xfrm>
          <a:prstGeom prst="rect">
            <a:avLst/>
          </a:prstGeom>
          <a:noFill/>
          <a:ln>
            <a:noFill/>
          </a:ln>
        </p:spPr>
      </p:pic>
      <p:sp>
        <p:nvSpPr>
          <p:cNvPr id="94" name="Google Shape;94;p13"/>
          <p:cNvSpPr txBox="1"/>
          <p:nvPr/>
        </p:nvSpPr>
        <p:spPr>
          <a:xfrm>
            <a:off x="2936382" y="844994"/>
            <a:ext cx="5705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EU-India </a:t>
            </a:r>
            <a:r>
              <a:rPr lang="en-IN" sz="2400" b="1" i="0" u="none" strike="noStrike" cap="none">
                <a:solidFill>
                  <a:schemeClr val="dk1"/>
                </a:solidFill>
                <a:latin typeface="Calibri"/>
                <a:ea typeface="Calibri"/>
                <a:cs typeface="Calibri"/>
                <a:sym typeface="Calibri"/>
              </a:rPr>
              <a:t>Innovation Partnership</a:t>
            </a:r>
          </a:p>
          <a:p>
            <a:pPr marL="0" marR="0" lvl="0" indent="0" algn="ctr" rtl="0">
              <a:spcBef>
                <a:spcPts val="0"/>
              </a:spcBef>
              <a:spcAft>
                <a:spcPts val="0"/>
              </a:spcAft>
              <a:buNone/>
            </a:pPr>
            <a:r>
              <a:rPr lang="en-IN" sz="2400" b="1">
                <a:solidFill>
                  <a:schemeClr val="dk1"/>
                </a:solidFill>
                <a:latin typeface="Calibri"/>
                <a:ea typeface="Calibri"/>
                <a:cs typeface="Calibri"/>
                <a:sym typeface="Calibri"/>
              </a:rPr>
              <a:t>Thematic Challenges for Start-ups</a:t>
            </a:r>
            <a:endParaRPr sz="2400" b="1">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55A45660-1306-1743-80EB-BA1B7269A17E}"/>
              </a:ext>
            </a:extLst>
          </p:cNvPr>
          <p:cNvSpPr txBox="1"/>
          <p:nvPr/>
        </p:nvSpPr>
        <p:spPr>
          <a:xfrm>
            <a:off x="167889" y="1970468"/>
            <a:ext cx="11753397" cy="3708708"/>
          </a:xfrm>
          <a:prstGeom prst="rect">
            <a:avLst/>
          </a:prstGeom>
          <a:noFill/>
        </p:spPr>
        <p:txBody>
          <a:bodyPr wrap="square" rtlCol="0">
            <a:spAutoFit/>
          </a:bodyPr>
          <a:lstStyle/>
          <a:p>
            <a:pPr lvl="0" eaLnBrk="0" fontAlgn="base" hangingPunct="0">
              <a:spcBef>
                <a:spcPct val="0"/>
              </a:spcBef>
              <a:spcAft>
                <a:spcPct val="0"/>
              </a:spcAft>
              <a:buClrTx/>
            </a:pPr>
            <a:r>
              <a:rPr lang="en-GB" sz="2000" b="1" u="sng" dirty="0">
                <a:latin typeface="Calibri" panose="020F0502020204030204" pitchFamily="34" charset="0"/>
                <a:cs typeface="Calibri" panose="020F0502020204030204" pitchFamily="34" charset="0"/>
              </a:rPr>
              <a:t>Who we are</a:t>
            </a:r>
          </a:p>
          <a:p>
            <a:pPr lvl="0" eaLnBrk="0" fontAlgn="base" hangingPunct="0">
              <a:spcBef>
                <a:spcPct val="0"/>
              </a:spcBef>
              <a:spcAft>
                <a:spcPct val="0"/>
              </a:spcAft>
              <a:buClrTx/>
            </a:pPr>
            <a:endParaRPr lang="en-GB" sz="2000" b="1" u="sng" dirty="0">
              <a:latin typeface="Calibri" panose="020F0502020204030204" pitchFamily="34" charset="0"/>
              <a:cs typeface="Calibri" panose="020F0502020204030204" pitchFamily="34" charset="0"/>
            </a:endParaRPr>
          </a:p>
          <a:p>
            <a:pPr lvl="1"/>
            <a:r>
              <a:rPr lang="en-GB" sz="1650" dirty="0">
                <a:latin typeface="Calibri" panose="020F0502020204030204" pitchFamily="34" charset="0"/>
                <a:cs typeface="Calibri" panose="020F0502020204030204" pitchFamily="34" charset="0"/>
              </a:rPr>
              <a:t>This initiative is run by the European Commission’s Service Facility for International Cooperation. In this capacity, the Europe-India Innovation Partnership is facilitated by the following organisations:</a:t>
            </a:r>
          </a:p>
          <a:p>
            <a:pPr lvl="1"/>
            <a:endParaRPr lang="en-GB" sz="1650" dirty="0">
              <a:latin typeface="Calibri" panose="020F0502020204030204" pitchFamily="34" charset="0"/>
              <a:cs typeface="Calibri" panose="020F0502020204030204" pitchFamily="34" charset="0"/>
            </a:endParaRPr>
          </a:p>
          <a:p>
            <a:pPr lvl="1"/>
            <a:endParaRPr lang="en-GB" sz="1650" dirty="0">
              <a:latin typeface="Calibri" panose="020F0502020204030204" pitchFamily="34" charset="0"/>
              <a:cs typeface="Calibri" panose="020F0502020204030204" pitchFamily="34" charset="0"/>
            </a:endParaRPr>
          </a:p>
          <a:p>
            <a:pPr lvl="1"/>
            <a:endParaRPr lang="en-GB" sz="1650" dirty="0">
              <a:latin typeface="Calibri" panose="020F0502020204030204" pitchFamily="34" charset="0"/>
              <a:cs typeface="Calibri" panose="020F0502020204030204" pitchFamily="34" charset="0"/>
            </a:endParaRPr>
          </a:p>
          <a:p>
            <a:pPr lvl="1"/>
            <a:endParaRPr lang="en-GB" sz="1650" dirty="0">
              <a:latin typeface="Calibri" panose="020F0502020204030204" pitchFamily="34" charset="0"/>
              <a:cs typeface="Calibri" panose="020F0502020204030204" pitchFamily="34" charset="0"/>
            </a:endParaRPr>
          </a:p>
          <a:p>
            <a:pPr lvl="1"/>
            <a:endParaRPr lang="en-GB" sz="1650" dirty="0">
              <a:latin typeface="Calibri" panose="020F0502020204030204" pitchFamily="34" charset="0"/>
              <a:cs typeface="Calibri" panose="020F0502020204030204" pitchFamily="34" charset="0"/>
            </a:endParaRPr>
          </a:p>
          <a:p>
            <a:pPr lvl="1"/>
            <a:endParaRPr lang="en-GB" sz="1650" dirty="0">
              <a:latin typeface="Calibri" panose="020F0502020204030204" pitchFamily="34" charset="0"/>
              <a:cs typeface="Calibri" panose="020F0502020204030204" pitchFamily="34" charset="0"/>
            </a:endParaRPr>
          </a:p>
          <a:p>
            <a:pPr lvl="1"/>
            <a:endParaRPr lang="en-GB" sz="1650" dirty="0">
              <a:latin typeface="Calibri" panose="020F0502020204030204" pitchFamily="34" charset="0"/>
              <a:cs typeface="Calibri" panose="020F0502020204030204" pitchFamily="34" charset="0"/>
            </a:endParaRPr>
          </a:p>
          <a:p>
            <a:pPr lvl="1"/>
            <a:endParaRPr lang="en-GB" sz="1650" dirty="0">
              <a:latin typeface="Calibri" panose="020F0502020204030204" pitchFamily="34" charset="0"/>
              <a:cs typeface="Calibri" panose="020F0502020204030204" pitchFamily="34" charset="0"/>
            </a:endParaRPr>
          </a:p>
          <a:p>
            <a:pPr lvl="1"/>
            <a:endParaRPr lang="en-GB" dirty="0"/>
          </a:p>
          <a:p>
            <a:pPr lvl="0" eaLnBrk="0" fontAlgn="base" hangingPunct="0">
              <a:spcBef>
                <a:spcPct val="0"/>
              </a:spcBef>
              <a:spcAft>
                <a:spcPct val="0"/>
              </a:spcAft>
              <a:buClrTx/>
            </a:pPr>
            <a:endParaRPr lang="en-GB" altLang="en-US" sz="1600" b="1"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3">
            <a:extLst>
              <a:ext uri="{FF2B5EF4-FFF2-40B4-BE49-F238E27FC236}">
                <a16:creationId xmlns:a16="http://schemas.microsoft.com/office/drawing/2014/main" id="{835F3934-AB09-0244-82F4-0892B5F9D0B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54C2BAD-442A-E940-898D-048EF0CAD036}"/>
              </a:ext>
            </a:extLst>
          </p:cNvPr>
          <p:cNvSpPr txBox="1"/>
          <p:nvPr/>
        </p:nvSpPr>
        <p:spPr>
          <a:xfrm>
            <a:off x="2533174" y="3468660"/>
            <a:ext cx="9201411" cy="1831271"/>
          </a:xfrm>
          <a:prstGeom prst="rect">
            <a:avLst/>
          </a:prstGeom>
          <a:noFill/>
        </p:spPr>
        <p:txBody>
          <a:bodyPr wrap="square" rtlCol="0">
            <a:spAutoFit/>
          </a:bodyPr>
          <a:lstStyle/>
          <a:p>
            <a:pPr algn="just"/>
            <a:r>
              <a:rPr lang="en-GB" sz="1650" b="1">
                <a:latin typeface="Calibri" panose="020F0502020204030204" pitchFamily="34" charset="0"/>
                <a:cs typeface="Calibri" panose="020F0502020204030204" pitchFamily="34" charset="0"/>
              </a:rPr>
              <a:t>Technopolis</a:t>
            </a:r>
            <a:r>
              <a:rPr lang="en-GB" sz="1650">
                <a:latin typeface="Calibri" panose="020F0502020204030204" pitchFamily="34" charset="0"/>
                <a:cs typeface="Calibri" panose="020F0502020204030204" pitchFamily="34" charset="0"/>
              </a:rPr>
              <a:t> is a 25-year-old consultancy with expertise in policy strategy, implementation and evaluation. We specialise in research and innovation, science and technology policy and operate across the globe, with 14 offices in 12 countries in Europe, Latin America and Africa. Our international clients include: The European Commission, World Bank, African Development Bank, OECD, UNESCO, UNIDO, MasterCard Foundation, etc. As well as the Europe-India Innovation Partnership, we also facilitate the Africa-Europe Innovation Partnership, which operates on a similar model. </a:t>
            </a:r>
          </a:p>
          <a:p>
            <a:endParaRPr lang="en-GB"/>
          </a:p>
        </p:txBody>
      </p:sp>
      <p:sp>
        <p:nvSpPr>
          <p:cNvPr id="7" name="TextBox 6">
            <a:extLst>
              <a:ext uri="{FF2B5EF4-FFF2-40B4-BE49-F238E27FC236}">
                <a16:creationId xmlns:a16="http://schemas.microsoft.com/office/drawing/2014/main" id="{0A41A988-4FE1-5A40-8E3E-ABF245238A5F}"/>
              </a:ext>
            </a:extLst>
          </p:cNvPr>
          <p:cNvSpPr txBox="1"/>
          <p:nvPr/>
        </p:nvSpPr>
        <p:spPr>
          <a:xfrm>
            <a:off x="2533174" y="5013652"/>
            <a:ext cx="9296400" cy="1831271"/>
          </a:xfrm>
          <a:prstGeom prst="rect">
            <a:avLst/>
          </a:prstGeom>
          <a:noFill/>
        </p:spPr>
        <p:txBody>
          <a:bodyPr wrap="square" rtlCol="0" anchor="t">
            <a:spAutoFit/>
          </a:bodyPr>
          <a:lstStyle/>
          <a:p>
            <a:pPr lvl="1"/>
            <a:endParaRPr lang="en-GB" sz="1650" dirty="0">
              <a:latin typeface="Calibri" panose="020F0502020204030204" pitchFamily="34" charset="0"/>
              <a:cs typeface="Calibri" panose="020F0502020204030204" pitchFamily="34" charset="0"/>
            </a:endParaRPr>
          </a:p>
          <a:p>
            <a:pPr lvl="1" algn="just"/>
            <a:r>
              <a:rPr lang="en-US" altLang="de-DE" sz="1650" b="1" dirty="0">
                <a:solidFill>
                  <a:schemeClr val="tx1"/>
                </a:solidFill>
                <a:latin typeface="Calibri"/>
                <a:ea typeface="Times New Roman" panose="02020603050405020304" pitchFamily="18" charset="0"/>
                <a:cs typeface="Calibri"/>
              </a:rPr>
              <a:t>Global Business Inroads</a:t>
            </a:r>
            <a:r>
              <a:rPr lang="en-US" altLang="de-DE" sz="1650" dirty="0">
                <a:solidFill>
                  <a:schemeClr val="tx1"/>
                </a:solidFill>
                <a:latin typeface="Calibri"/>
                <a:ea typeface="Times New Roman" panose="02020603050405020304" pitchFamily="18" charset="0"/>
                <a:cs typeface="Calibri"/>
              </a:rPr>
              <a:t> is a boutique International Business and Project Management Consulting Entity, based in India with a specialization in </a:t>
            </a:r>
            <a:r>
              <a:rPr lang="en-GB" sz="1650" dirty="0">
                <a:latin typeface="Calibri"/>
                <a:cs typeface="Calibri"/>
              </a:rPr>
              <a:t>facilitating cross border technology, business and research cooperation, best practice exchange and exposure to researchers and business leaders. GBI has </a:t>
            </a:r>
            <a:r>
              <a:rPr lang="en-US" altLang="de-DE" sz="1650" dirty="0">
                <a:solidFill>
                  <a:schemeClr val="tx1"/>
                </a:solidFill>
                <a:latin typeface="Calibri"/>
                <a:ea typeface="Times New Roman" panose="02020603050405020304" pitchFamily="18" charset="0"/>
                <a:cs typeface="Calibri"/>
              </a:rPr>
              <a:t> expertise in </a:t>
            </a:r>
            <a:r>
              <a:rPr lang="en-GB" sz="1650" dirty="0">
                <a:latin typeface="Calibri"/>
                <a:cs typeface="Calibri"/>
              </a:rPr>
              <a:t>assisting highly innovative technology companies from India and around the world internationalize into new / emerging markets by helping clients identify new market and business opportunities. </a:t>
            </a:r>
            <a:endParaRPr lang="en-GB" sz="1650" dirty="0">
              <a:latin typeface="Calibri" panose="020F0502020204030204" pitchFamily="34" charset="0"/>
              <a:cs typeface="Calibri" panose="020F0502020204030204" pitchFamily="34" charset="0"/>
            </a:endParaRPr>
          </a:p>
          <a:p>
            <a:endParaRPr lang="en-GB" dirty="0"/>
          </a:p>
        </p:txBody>
      </p:sp>
      <p:pic>
        <p:nvPicPr>
          <p:cNvPr id="3" name="Picture 7" descr="A picture containing drawing&#10;&#10;Description automatically generated">
            <a:extLst>
              <a:ext uri="{FF2B5EF4-FFF2-40B4-BE49-F238E27FC236}">
                <a16:creationId xmlns:a16="http://schemas.microsoft.com/office/drawing/2014/main" id="{C8B3BD4F-F01B-459A-BD2D-BB62808D7451}"/>
              </a:ext>
            </a:extLst>
          </p:cNvPr>
          <p:cNvPicPr>
            <a:picLocks noChangeAspect="1"/>
          </p:cNvPicPr>
          <p:nvPr/>
        </p:nvPicPr>
        <p:blipFill>
          <a:blip r:embed="rId6"/>
          <a:stretch>
            <a:fillRect/>
          </a:stretch>
        </p:blipFill>
        <p:spPr>
          <a:xfrm>
            <a:off x="123645" y="5604784"/>
            <a:ext cx="2383767" cy="651754"/>
          </a:xfrm>
          <a:prstGeom prst="rect">
            <a:avLst/>
          </a:prstGeom>
        </p:spPr>
      </p:pic>
    </p:spTree>
    <p:extLst>
      <p:ext uri="{BB962C8B-B14F-4D97-AF65-F5344CB8AC3E}">
        <p14:creationId xmlns:p14="http://schemas.microsoft.com/office/powerpoint/2010/main" val="421777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1524000" y="2395469"/>
            <a:ext cx="9144000" cy="172576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3000" b="1" i="1" dirty="0"/>
              <a:t>Thematic Challenge Area:</a:t>
            </a:r>
            <a:br>
              <a:rPr lang="en-US" sz="3000" b="1" i="1" dirty="0"/>
            </a:br>
            <a:r>
              <a:rPr lang="en-US" sz="3000" b="1" i="1" dirty="0"/>
              <a:t>Food / Agri waste technologies that reduce waste from farm to market</a:t>
            </a:r>
            <a:endParaRPr sz="3000" b="1" dirty="0"/>
          </a:p>
        </p:txBody>
      </p:sp>
      <p:pic>
        <p:nvPicPr>
          <p:cNvPr id="92" name="Google Shape;92;p13"/>
          <p:cNvPicPr preferRelativeResize="0"/>
          <p:nvPr/>
        </p:nvPicPr>
        <p:blipFill rotWithShape="1">
          <a:blip r:embed="rId3">
            <a:alphaModFix/>
          </a:blip>
          <a:srcRect/>
          <a:stretch/>
        </p:blipFill>
        <p:spPr>
          <a:xfrm>
            <a:off x="1524000" y="844994"/>
            <a:ext cx="1103472" cy="737680"/>
          </a:xfrm>
          <a:prstGeom prst="rect">
            <a:avLst/>
          </a:prstGeom>
          <a:noFill/>
          <a:ln>
            <a:noFill/>
          </a:ln>
        </p:spPr>
      </p:pic>
      <p:pic>
        <p:nvPicPr>
          <p:cNvPr id="93" name="Google Shape;93;p13"/>
          <p:cNvPicPr preferRelativeResize="0"/>
          <p:nvPr/>
        </p:nvPicPr>
        <p:blipFill rotWithShape="1">
          <a:blip r:embed="rId4">
            <a:alphaModFix/>
          </a:blip>
          <a:srcRect/>
          <a:stretch/>
        </p:blipFill>
        <p:spPr>
          <a:xfrm>
            <a:off x="8950633" y="844994"/>
            <a:ext cx="1185040" cy="737680"/>
          </a:xfrm>
          <a:prstGeom prst="rect">
            <a:avLst/>
          </a:prstGeom>
          <a:noFill/>
          <a:ln>
            <a:noFill/>
          </a:ln>
        </p:spPr>
      </p:pic>
      <p:sp>
        <p:nvSpPr>
          <p:cNvPr id="94" name="Google Shape;94;p13"/>
          <p:cNvSpPr txBox="1"/>
          <p:nvPr/>
        </p:nvSpPr>
        <p:spPr>
          <a:xfrm>
            <a:off x="2936382" y="844995"/>
            <a:ext cx="5885885" cy="7376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EU-India</a:t>
            </a:r>
          </a:p>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Consolidated Food waste </a:t>
            </a:r>
            <a:r>
              <a:rPr lang="en-IN" sz="2400" b="1" i="0" u="none" strike="noStrike" cap="none">
                <a:solidFill>
                  <a:schemeClr val="dk1"/>
                </a:solidFill>
                <a:latin typeface="Calibri"/>
                <a:ea typeface="Calibri"/>
                <a:cs typeface="Calibri"/>
                <a:sym typeface="Calibri"/>
              </a:rPr>
              <a:t>Start-up Deck</a:t>
            </a:r>
            <a:endParaRPr sz="2400" b="1">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51B728C1-BB03-CF4B-93E5-395B0337A4C8}"/>
              </a:ext>
            </a:extLst>
          </p:cNvPr>
          <p:cNvSpPr/>
          <p:nvPr/>
        </p:nvSpPr>
        <p:spPr>
          <a:xfrm>
            <a:off x="309489" y="4362677"/>
            <a:ext cx="11324493" cy="1323439"/>
          </a:xfrm>
          <a:prstGeom prst="rect">
            <a:avLst/>
          </a:prstGeom>
        </p:spPr>
        <p:txBody>
          <a:bodyPr wrap="square">
            <a:spAutoFit/>
          </a:bodyPr>
          <a:lstStyle/>
          <a:p>
            <a:pPr algn="ctr"/>
            <a:r>
              <a:rPr lang="de-DE" sz="2000" b="1" i="1" dirty="0">
                <a:latin typeface="Calibri" panose="020F0502020204030204" pitchFamily="34" charset="0"/>
                <a:cs typeface="Calibri" panose="020F0502020204030204" pitchFamily="34" charset="0"/>
              </a:rPr>
              <a:t>13 </a:t>
            </a:r>
            <a:r>
              <a:rPr lang="de-DE" sz="2000" b="1" i="1" dirty="0" err="1">
                <a:latin typeface="Calibri" panose="020F0502020204030204" pitchFamily="34" charset="0"/>
                <a:cs typeface="Calibri" panose="020F0502020204030204" pitchFamily="34" charset="0"/>
              </a:rPr>
              <a:t>incubators</a:t>
            </a:r>
            <a:r>
              <a:rPr lang="de-DE" sz="2000" b="1"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from</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the</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network</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submitted</a:t>
            </a:r>
            <a:r>
              <a:rPr lang="de-DE" sz="2000" i="1" dirty="0">
                <a:latin typeface="Calibri" panose="020F0502020204030204" pitchFamily="34" charset="0"/>
                <a:cs typeface="Calibri" panose="020F0502020204030204" pitchFamily="34" charset="0"/>
              </a:rPr>
              <a:t> </a:t>
            </a:r>
            <a:r>
              <a:rPr lang="de-DE" sz="2000" b="1" i="1" dirty="0">
                <a:latin typeface="Calibri" panose="020F0502020204030204" pitchFamily="34" charset="0"/>
                <a:cs typeface="Calibri" panose="020F0502020204030204" pitchFamily="34" charset="0"/>
              </a:rPr>
              <a:t>44 </a:t>
            </a:r>
            <a:r>
              <a:rPr lang="de-DE" sz="2000" b="1" i="1" dirty="0" err="1">
                <a:latin typeface="Calibri" panose="020F0502020204030204" pitchFamily="34" charset="0"/>
                <a:cs typeface="Calibri" panose="020F0502020204030204" pitchFamily="34" charset="0"/>
              </a:rPr>
              <a:t>start-ups</a:t>
            </a:r>
            <a:r>
              <a:rPr lang="de-DE" sz="2000" b="1" i="1" dirty="0">
                <a:latin typeface="Calibri" panose="020F0502020204030204" pitchFamily="34" charset="0"/>
                <a:cs typeface="Calibri" panose="020F0502020204030204" pitchFamily="34" charset="0"/>
              </a:rPr>
              <a:t> </a:t>
            </a:r>
            <a:r>
              <a:rPr lang="de-DE" sz="2000" b="1" i="1" dirty="0" err="1">
                <a:latin typeface="Calibri" panose="020F0502020204030204" pitchFamily="34" charset="0"/>
                <a:cs typeface="Calibri" panose="020F0502020204030204" pitchFamily="34" charset="0"/>
              </a:rPr>
              <a:t>profiles</a:t>
            </a:r>
            <a:r>
              <a:rPr lang="de-DE" sz="2000" b="1" i="1"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rPr>
              <a:t>(27 </a:t>
            </a:r>
            <a:r>
              <a:rPr lang="de-DE" sz="2000" dirty="0" err="1">
                <a:latin typeface="Calibri" panose="020F0502020204030204" pitchFamily="34" charset="0"/>
                <a:cs typeface="Calibri" panose="020F0502020204030204" pitchFamily="34" charset="0"/>
              </a:rPr>
              <a:t>from</a:t>
            </a:r>
            <a:r>
              <a:rPr lang="de-DE" sz="2000" dirty="0">
                <a:latin typeface="Calibri" panose="020F0502020204030204" pitchFamily="34" charset="0"/>
                <a:cs typeface="Calibri" panose="020F0502020204030204" pitchFamily="34" charset="0"/>
              </a:rPr>
              <a:t> India &amp; 17 </a:t>
            </a:r>
            <a:r>
              <a:rPr lang="de-DE" sz="2000" dirty="0" err="1">
                <a:latin typeface="Calibri" panose="020F0502020204030204" pitchFamily="34" charset="0"/>
                <a:cs typeface="Calibri" panose="020F0502020204030204" pitchFamily="34" charset="0"/>
              </a:rPr>
              <a:t>from</a:t>
            </a:r>
            <a:r>
              <a:rPr lang="de-DE" sz="2000" dirty="0">
                <a:latin typeface="Calibri" panose="020F0502020204030204" pitchFamily="34" charset="0"/>
                <a:cs typeface="Calibri" panose="020F0502020204030204" pitchFamily="34" charset="0"/>
              </a:rPr>
              <a:t> Europe) </a:t>
            </a:r>
            <a:r>
              <a:rPr lang="de-DE" sz="2000" dirty="0" err="1">
                <a:latin typeface="Calibri" panose="020F0502020204030204" pitchFamily="34" charset="0"/>
                <a:cs typeface="Calibri" panose="020F0502020204030204" pitchFamily="34" charset="0"/>
              </a:rPr>
              <a:t>to</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date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are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added</a:t>
            </a:r>
            <a:r>
              <a:rPr lang="de-DE" sz="2000" dirty="0">
                <a:latin typeface="Calibri" panose="020F0502020204030204" pitchFamily="34" charset="0"/>
                <a:cs typeface="Calibri" panose="020F0502020204030204" pitchFamily="34" charset="0"/>
              </a:rPr>
              <a:t> on an </a:t>
            </a:r>
            <a:r>
              <a:rPr lang="de-DE" sz="2000" dirty="0" err="1">
                <a:latin typeface="Calibri" panose="020F0502020204030204" pitchFamily="34" charset="0"/>
                <a:cs typeface="Calibri" panose="020F0502020204030204" pitchFamily="34" charset="0"/>
              </a:rPr>
              <a:t>ongoing</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basis</a:t>
            </a:r>
            <a:r>
              <a:rPr lang="de-DE" sz="2000" dirty="0">
                <a:latin typeface="Calibri" panose="020F0502020204030204" pitchFamily="34" charset="0"/>
                <a:cs typeface="Calibri" panose="020F0502020204030204" pitchFamily="34" charset="0"/>
              </a:rPr>
              <a:t>). </a:t>
            </a:r>
          </a:p>
          <a:p>
            <a:pPr algn="ctr"/>
            <a:r>
              <a:rPr lang="de-DE" sz="2000" i="1" dirty="0">
                <a:latin typeface="Calibri" panose="020F0502020204030204" pitchFamily="34" charset="0"/>
                <a:cs typeface="Calibri" panose="020F0502020204030204" pitchFamily="34" charset="0"/>
              </a:rPr>
              <a:t>The </a:t>
            </a:r>
            <a:r>
              <a:rPr lang="de-DE" sz="2000" i="1" dirty="0" err="1">
                <a:latin typeface="Calibri" panose="020F0502020204030204" pitchFamily="34" charset="0"/>
                <a:cs typeface="Calibri" panose="020F0502020204030204" pitchFamily="34" charset="0"/>
              </a:rPr>
              <a:t>start-ups</a:t>
            </a:r>
            <a:r>
              <a:rPr lang="de-DE" sz="2000" i="1" dirty="0">
                <a:latin typeface="Calibri" panose="020F0502020204030204" pitchFamily="34" charset="0"/>
                <a:cs typeface="Calibri" panose="020F0502020204030204" pitchFamily="34" charset="0"/>
              </a:rPr>
              <a:t> in </a:t>
            </a:r>
            <a:r>
              <a:rPr lang="de-DE" sz="2000" i="1" dirty="0" err="1">
                <a:latin typeface="Calibri" panose="020F0502020204030204" pitchFamily="34" charset="0"/>
                <a:cs typeface="Calibri" panose="020F0502020204030204" pitchFamily="34" charset="0"/>
              </a:rPr>
              <a:t>the</a:t>
            </a:r>
            <a:r>
              <a:rPr lang="de-DE" sz="2000" i="1" dirty="0">
                <a:latin typeface="Calibri" panose="020F0502020204030204" pitchFamily="34" charset="0"/>
                <a:cs typeface="Calibri" panose="020F0502020204030204" pitchFamily="34" charset="0"/>
              </a:rPr>
              <a:t> deck </a:t>
            </a:r>
            <a:r>
              <a:rPr lang="de-DE" sz="2000" i="1" dirty="0" err="1">
                <a:latin typeface="Calibri" panose="020F0502020204030204" pitchFamily="34" charset="0"/>
                <a:cs typeface="Calibri" panose="020F0502020204030204" pitchFamily="34" charset="0"/>
              </a:rPr>
              <a:t>have</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been</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grouped</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into</a:t>
            </a:r>
            <a:r>
              <a:rPr lang="de-DE" sz="2000" i="1" dirty="0">
                <a:latin typeface="Calibri" panose="020F0502020204030204" pitchFamily="34" charset="0"/>
                <a:cs typeface="Calibri" panose="020F0502020204030204" pitchFamily="34" charset="0"/>
              </a:rPr>
              <a:t> 5 sub-</a:t>
            </a:r>
            <a:r>
              <a:rPr lang="de-DE" sz="2000" i="1" dirty="0" err="1">
                <a:latin typeface="Calibri" panose="020F0502020204030204" pitchFamily="34" charset="0"/>
                <a:cs typeface="Calibri" panose="020F0502020204030204" pitchFamily="34" charset="0"/>
              </a:rPr>
              <a:t>themes</a:t>
            </a:r>
            <a:r>
              <a:rPr lang="de-DE" sz="2000" i="1" dirty="0">
                <a:latin typeface="Calibri" panose="020F0502020204030204" pitchFamily="34" charset="0"/>
                <a:cs typeface="Calibri" panose="020F0502020204030204" pitchFamily="34" charset="0"/>
              </a:rPr>
              <a:t>: Smart </a:t>
            </a:r>
            <a:r>
              <a:rPr lang="de-DE" sz="2000" i="1" dirty="0" err="1">
                <a:latin typeface="Calibri" panose="020F0502020204030204" pitchFamily="34" charset="0"/>
                <a:cs typeface="Calibri" panose="020F0502020204030204" pitchFamily="34" charset="0"/>
              </a:rPr>
              <a:t>Farming</a:t>
            </a:r>
            <a:r>
              <a:rPr lang="de-DE" sz="2000" i="1" dirty="0">
                <a:latin typeface="Calibri" panose="020F0502020204030204" pitchFamily="34" charset="0"/>
                <a:cs typeface="Calibri" panose="020F0502020204030204" pitchFamily="34" charset="0"/>
              </a:rPr>
              <a:t>, Food Processing, </a:t>
            </a:r>
            <a:r>
              <a:rPr lang="de-DE" sz="2000" i="1" dirty="0" err="1">
                <a:latin typeface="Calibri" panose="020F0502020204030204" pitchFamily="34" charset="0"/>
                <a:cs typeface="Calibri" panose="020F0502020204030204" pitchFamily="34" charset="0"/>
              </a:rPr>
              <a:t>Logistics</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and</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Packaging</a:t>
            </a:r>
            <a:r>
              <a:rPr lang="de-DE" sz="2000" i="1" dirty="0">
                <a:latin typeface="Calibri" panose="020F0502020204030204" pitchFamily="34" charset="0"/>
                <a:cs typeface="Calibri" panose="020F0502020204030204" pitchFamily="34" charset="0"/>
              </a:rPr>
              <a:t>, Supply Chain Management, </a:t>
            </a:r>
            <a:r>
              <a:rPr lang="de-DE" sz="2000" i="1" dirty="0" err="1">
                <a:latin typeface="Calibri" panose="020F0502020204030204" pitchFamily="34" charset="0"/>
                <a:cs typeface="Calibri" panose="020F0502020204030204" pitchFamily="34" charset="0"/>
              </a:rPr>
              <a:t>and</a:t>
            </a:r>
            <a:r>
              <a:rPr lang="de-DE" sz="2000" i="1" dirty="0">
                <a:latin typeface="Calibri" panose="020F0502020204030204" pitchFamily="34" charset="0"/>
                <a:cs typeface="Calibri" panose="020F0502020204030204" pitchFamily="34" charset="0"/>
              </a:rPr>
              <a:t> </a:t>
            </a:r>
            <a:r>
              <a:rPr lang="de-DE" sz="2000" i="1" dirty="0" err="1">
                <a:latin typeface="Calibri" panose="020F0502020204030204" pitchFamily="34" charset="0"/>
                <a:cs typeface="Calibri" panose="020F0502020204030204" pitchFamily="34" charset="0"/>
              </a:rPr>
              <a:t>Waste</a:t>
            </a:r>
            <a:r>
              <a:rPr lang="de-DE" sz="2000" i="1" dirty="0">
                <a:latin typeface="Calibri" panose="020F0502020204030204" pitchFamily="34" charset="0"/>
                <a:cs typeface="Calibri" panose="020F0502020204030204" pitchFamily="34" charset="0"/>
              </a:rPr>
              <a:t> Management </a:t>
            </a:r>
            <a:r>
              <a:rPr lang="de-DE" sz="2000" i="1" dirty="0" err="1">
                <a:latin typeface="Calibri" panose="020F0502020204030204" pitchFamily="34" charset="0"/>
                <a:cs typeface="Calibri" panose="020F0502020204030204" pitchFamily="34" charset="0"/>
              </a:rPr>
              <a:t>and</a:t>
            </a:r>
            <a:r>
              <a:rPr lang="de-DE" sz="2000" i="1" dirty="0">
                <a:latin typeface="Calibri" panose="020F0502020204030204" pitchFamily="34" charset="0"/>
                <a:cs typeface="Calibri" panose="020F0502020204030204" pitchFamily="34" charset="0"/>
              </a:rPr>
              <a:t> Recycling</a:t>
            </a:r>
            <a:endParaRPr lang="en-GB"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840700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153AE2B31EEF43BF1B50F111C28779" ma:contentTypeVersion="12" ma:contentTypeDescription="Create a new document." ma:contentTypeScope="" ma:versionID="906ea626183f5915c94eda10c2b5ae71">
  <xsd:schema xmlns:xsd="http://www.w3.org/2001/XMLSchema" xmlns:xs="http://www.w3.org/2001/XMLSchema" xmlns:p="http://schemas.microsoft.com/office/2006/metadata/properties" xmlns:ns2="8eeb5e2c-5d80-4f21-940f-72b58da995a7" xmlns:ns3="39a50205-c92d-44f8-97fc-38c5f716f729" targetNamespace="http://schemas.microsoft.com/office/2006/metadata/properties" ma:root="true" ma:fieldsID="96fd15b5056aa1d982087484a3a174a7" ns2:_="" ns3:_="">
    <xsd:import namespace="8eeb5e2c-5d80-4f21-940f-72b58da995a7"/>
    <xsd:import namespace="39a50205-c92d-44f8-97fc-38c5f716f7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b5e2c-5d80-4f21-940f-72b58da99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50205-c92d-44f8-97fc-38c5f716f7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27A0E3-67D0-496A-B491-60D9B748D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b5e2c-5d80-4f21-940f-72b58da995a7"/>
    <ds:schemaRef ds:uri="39a50205-c92d-44f8-97fc-38c5f716f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8BB27A-C138-4CB8-B757-8962C1FB32B9}">
  <ds:schemaRefs>
    <ds:schemaRef ds:uri="http://purl.org/dc/dcmitype/"/>
    <ds:schemaRef ds:uri="http://www.w3.org/XML/1998/namespace"/>
    <ds:schemaRef ds:uri="http://schemas.microsoft.com/office/2006/documentManagement/types"/>
    <ds:schemaRef ds:uri="39a50205-c92d-44f8-97fc-38c5f716f729"/>
    <ds:schemaRef ds:uri="http://schemas.openxmlformats.org/package/2006/metadata/core-properties"/>
    <ds:schemaRef ds:uri="http://purl.org/dc/terms/"/>
    <ds:schemaRef ds:uri="8eeb5e2c-5d80-4f21-940f-72b58da995a7"/>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370557A-490D-4530-87FE-F95B34665B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1589</Words>
  <Application>Microsoft Macintosh PowerPoint</Application>
  <PresentationFormat>Widescreen</PresentationFormat>
  <Paragraphs>227</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Courier New</vt:lpstr>
      <vt:lpstr>Georgia</vt:lpstr>
      <vt:lpstr>Office Theme</vt:lpstr>
      <vt:lpstr>Custom Design</vt:lpstr>
      <vt:lpstr>PowerPoint Presentation</vt:lpstr>
      <vt:lpstr>PowerPoint Presentation</vt:lpstr>
      <vt:lpstr>Positioning of the food waste initiative in the EU-India Innovation Partnership</vt:lpstr>
      <vt:lpstr>PowerPoint Presentation</vt:lpstr>
      <vt:lpstr>PowerPoint Presentation</vt:lpstr>
      <vt:lpstr>PowerPoint Presentation</vt:lpstr>
      <vt:lpstr>PowerPoint Presentation</vt:lpstr>
      <vt:lpstr>PowerPoint Presentation</vt:lpstr>
      <vt:lpstr>Thematic Challenge Area: Food / Agri waste technologies that reduce waste from farm to market</vt:lpstr>
      <vt:lpstr>PowerPoint Presentation</vt:lpstr>
      <vt:lpstr>PowerPoint Presentation</vt:lpstr>
      <vt:lpstr>For Thematic Challenge Area: Food / Agri waste technologies that reduce waste from farm to market</vt:lpstr>
      <vt:lpstr>PowerPoint Presentation</vt:lpstr>
      <vt:lpstr> Proposed Plan of Action  - The compiled list of start-ups will be shared with private and public sector stakeholders, including corporates. This will be a more powerful compilation than incubators approaching them one by one.  - It is of interest to corporates and governments to be aware of innovations from Europe and India that can solve problems and help initiate new business areas  - The goal is for the startups to work together on demonstration, projects, business and collaboration opportunities, with support from corporate and public sector sponsors.  - The Europe – India Innovation Partnership Service Facility will aim to facilitate such deployment projects in India and Europe for innovations to be utilized with appropriate business models in new markets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EU-India Innovation Partnership Network: Corporates &amp; Investors</dc:title>
  <dc:creator>Harsha Lingam</dc:creator>
  <cp:lastModifiedBy>Sainabou Jallow</cp:lastModifiedBy>
  <cp:revision>5</cp:revision>
  <dcterms:modified xsi:type="dcterms:W3CDTF">2020-08-26T09:57:10Z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0x0101004B153AE2B31EEF43BF1B50F111C28779</vt:lpwstr>
  </property>
</Properties>
</file>